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3" r:id="rId7"/>
    <p:sldId id="271" r:id="rId8"/>
    <p:sldId id="272" r:id="rId9"/>
    <p:sldId id="273" r:id="rId10"/>
    <p:sldId id="274" r:id="rId11"/>
    <p:sldId id="275" r:id="rId12"/>
    <p:sldId id="269" r:id="rId13"/>
    <p:sldId id="276" r:id="rId14"/>
    <p:sldId id="278" r:id="rId15"/>
    <p:sldId id="277" r:id="rId16"/>
    <p:sldId id="264" r:id="rId17"/>
    <p:sldId id="265" r:id="rId18"/>
    <p:sldId id="279" r:id="rId19"/>
    <p:sldId id="262" r:id="rId20"/>
    <p:sldId id="266" r:id="rId21"/>
    <p:sldId id="267" r:id="rId22"/>
  </p:sldIdLst>
  <p:sldSz cx="9144000" cy="5143500" type="screen16x9"/>
  <p:notesSz cx="6858000" cy="9144000"/>
  <p:embeddedFontLst>
    <p:embeddedFont>
      <p:font typeface="SF Mono" panose="020B0009000002000000" pitchFamily="49"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9C3"/>
    <a:srgbClr val="0C2784"/>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AA7D18-D298-482A-838B-3D42933B7079}">
  <a:tblStyle styleId="{8CAA7D18-D298-482A-838B-3D42933B70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p:restoredTop sz="94640"/>
  </p:normalViewPr>
  <p:slideViewPr>
    <p:cSldViewPr snapToGrid="0">
      <p:cViewPr varScale="1">
        <p:scale>
          <a:sx n="199" d="100"/>
          <a:sy n="199" d="100"/>
        </p:scale>
        <p:origin x="192" y="1088"/>
      </p:cViewPr>
      <p:guideLst>
        <p:guide orient="horz" pos="1620"/>
        <p:guide pos="2880"/>
      </p:guideLst>
    </p:cSldViewPr>
  </p:slideViewPr>
  <p:outlineViewPr>
    <p:cViewPr>
      <p:scale>
        <a:sx n="75" d="100"/>
        <a:sy n="75"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DDE554-C2A0-7942-BE29-E3B493CF2666}"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6840AD02-FC39-4740-84FD-6832EF437402}">
      <dgm:prSet phldrT="[Text]"/>
      <dgm:spPr>
        <a:blipFill rotWithShape="0">
          <a:blip xmlns:r="http://schemas.openxmlformats.org/officeDocument/2006/relationships" r:embed="rId1"/>
          <a:stretch>
            <a:fillRect/>
          </a:stretch>
        </a:blipFill>
      </dgm:spPr>
      <dgm:t>
        <a:bodyPr/>
        <a:lstStyle/>
        <a:p>
          <a:endParaRPr lang="en-US" dirty="0"/>
        </a:p>
      </dgm:t>
    </dgm:pt>
    <dgm:pt modelId="{32809581-7ED2-B341-8BCA-9680785F3AEC}" type="parTrans" cxnId="{C8F683ED-BA5A-2C48-A9BA-45BBFEFE620A}">
      <dgm:prSet/>
      <dgm:spPr/>
      <dgm:t>
        <a:bodyPr/>
        <a:lstStyle/>
        <a:p>
          <a:endParaRPr lang="en-US"/>
        </a:p>
      </dgm:t>
    </dgm:pt>
    <dgm:pt modelId="{2FAB6DC6-15A9-B74A-B849-225A7BA492D2}" type="sibTrans" cxnId="{C8F683ED-BA5A-2C48-A9BA-45BBFEFE620A}">
      <dgm:prSet/>
      <dgm:spPr/>
      <dgm:t>
        <a:bodyPr/>
        <a:lstStyle/>
        <a:p>
          <a:endParaRPr lang="en-US"/>
        </a:p>
      </dgm:t>
    </dgm:pt>
    <dgm:pt modelId="{15B772FD-A648-B94C-A293-E7441D67BD3B}">
      <dgm:prSet phldrT="[Text]" custT="1"/>
      <dgm:spPr>
        <a:solidFill>
          <a:srgbClr val="0C2784"/>
        </a:solidFill>
      </dgm:spPr>
      <dgm:t>
        <a:bodyPr/>
        <a:lstStyle/>
        <a:p>
          <a:r>
            <a:rPr lang="en-US" sz="1100" b="1" i="0" dirty="0"/>
            <a:t>💬 </a:t>
          </a:r>
        </a:p>
        <a:p>
          <a:r>
            <a:rPr lang="en-US" sz="1100" b="1" i="0" dirty="0"/>
            <a:t>Natural Language Interface</a:t>
          </a:r>
        </a:p>
      </dgm:t>
    </dgm:pt>
    <dgm:pt modelId="{6C700B61-E7A1-8341-BD88-B005A019B52D}" type="parTrans" cxnId="{7C70BE4A-1323-3A43-9995-1DC5CA3BA819}">
      <dgm:prSet/>
      <dgm:spPr/>
      <dgm:t>
        <a:bodyPr/>
        <a:lstStyle/>
        <a:p>
          <a:endParaRPr lang="en-US"/>
        </a:p>
      </dgm:t>
    </dgm:pt>
    <dgm:pt modelId="{ABEA54B9-9F56-F04D-8FB7-98C1C9AE9405}" type="sibTrans" cxnId="{7C70BE4A-1323-3A43-9995-1DC5CA3BA819}">
      <dgm:prSet/>
      <dgm:spPr/>
      <dgm:t>
        <a:bodyPr/>
        <a:lstStyle/>
        <a:p>
          <a:endParaRPr lang="en-US"/>
        </a:p>
      </dgm:t>
    </dgm:pt>
    <dgm:pt modelId="{B93ABE01-E163-0341-A4B7-08D2CB3FD032}">
      <dgm:prSet phldrT="[Text]" custT="1"/>
      <dgm:spPr>
        <a:solidFill>
          <a:srgbClr val="0C2784"/>
        </a:solidFill>
      </dgm:spPr>
      <dgm:t>
        <a:bodyPr/>
        <a:lstStyle/>
        <a:p>
          <a:r>
            <a:rPr lang="en-US" sz="1100" b="1" i="0" dirty="0"/>
            <a:t>🧠</a:t>
          </a:r>
        </a:p>
        <a:p>
          <a:r>
            <a:rPr lang="en-US" sz="1100" b="1" i="0" dirty="0"/>
            <a:t> Chain-of-Thought Reasoning</a:t>
          </a:r>
          <a:endParaRPr lang="en-US" sz="1100" dirty="0"/>
        </a:p>
      </dgm:t>
    </dgm:pt>
    <dgm:pt modelId="{30DF64EF-2C3A-3647-A454-D04541F3C2E9}" type="parTrans" cxnId="{1C6CB036-8CF5-EB42-9849-F9DC33DF058E}">
      <dgm:prSet/>
      <dgm:spPr/>
      <dgm:t>
        <a:bodyPr/>
        <a:lstStyle/>
        <a:p>
          <a:endParaRPr lang="en-US"/>
        </a:p>
      </dgm:t>
    </dgm:pt>
    <dgm:pt modelId="{D8828279-8585-E445-A278-9822839E8888}" type="sibTrans" cxnId="{1C6CB036-8CF5-EB42-9849-F9DC33DF058E}">
      <dgm:prSet/>
      <dgm:spPr/>
      <dgm:t>
        <a:bodyPr/>
        <a:lstStyle/>
        <a:p>
          <a:endParaRPr lang="en-US"/>
        </a:p>
      </dgm:t>
    </dgm:pt>
    <dgm:pt modelId="{C129526A-22AD-9D41-A0FE-4D55AF551DE7}">
      <dgm:prSet phldrT="[Text]" custT="1"/>
      <dgm:spPr>
        <a:solidFill>
          <a:srgbClr val="0C2784"/>
        </a:solidFill>
      </dgm:spPr>
      <dgm:t>
        <a:bodyPr/>
        <a:lstStyle/>
        <a:p>
          <a:r>
            <a:rPr lang="en-US" sz="1100" b="1" i="0" dirty="0"/>
            <a:t>🛠️</a:t>
          </a:r>
        </a:p>
        <a:p>
          <a:r>
            <a:rPr lang="en-US" sz="1100" b="1" i="0" dirty="0"/>
            <a:t>GIS Tools Integration</a:t>
          </a:r>
          <a:endParaRPr lang="en-US" sz="1100" dirty="0"/>
        </a:p>
      </dgm:t>
    </dgm:pt>
    <dgm:pt modelId="{E437E258-56A8-F145-AB64-D205E31657F0}" type="parTrans" cxnId="{480A6B5A-71E8-3547-BB2B-4E078FC11257}">
      <dgm:prSet/>
      <dgm:spPr/>
      <dgm:t>
        <a:bodyPr/>
        <a:lstStyle/>
        <a:p>
          <a:endParaRPr lang="en-US"/>
        </a:p>
      </dgm:t>
    </dgm:pt>
    <dgm:pt modelId="{640B9053-A0E6-4A43-AAA7-FFE141484BA3}" type="sibTrans" cxnId="{480A6B5A-71E8-3547-BB2B-4E078FC11257}">
      <dgm:prSet/>
      <dgm:spPr/>
      <dgm:t>
        <a:bodyPr/>
        <a:lstStyle/>
        <a:p>
          <a:endParaRPr lang="en-US"/>
        </a:p>
      </dgm:t>
    </dgm:pt>
    <dgm:pt modelId="{CFB8AFDB-50AB-AF4F-A11D-8A472CBD3055}">
      <dgm:prSet custT="1"/>
      <dgm:spPr>
        <a:solidFill>
          <a:srgbClr val="0C2784"/>
        </a:solidFill>
      </dgm:spPr>
      <dgm:t>
        <a:bodyPr/>
        <a:lstStyle/>
        <a:p>
          <a:r>
            <a:rPr lang="en-US" sz="1100" b="1" i="0" dirty="0"/>
            <a:t>📚</a:t>
          </a:r>
        </a:p>
        <a:p>
          <a:r>
            <a:rPr lang="en-US" sz="1100" b="1" i="0" dirty="0"/>
            <a:t>Knowledge Base Management</a:t>
          </a:r>
          <a:endParaRPr lang="en-US" sz="1100" dirty="0"/>
        </a:p>
      </dgm:t>
    </dgm:pt>
    <dgm:pt modelId="{172510BB-FAD3-6049-A0DC-96945758CDCF}" type="parTrans" cxnId="{5BC399AD-38FD-5A4C-92D1-358AD06737FA}">
      <dgm:prSet/>
      <dgm:spPr/>
      <dgm:t>
        <a:bodyPr/>
        <a:lstStyle/>
        <a:p>
          <a:endParaRPr lang="en-US"/>
        </a:p>
      </dgm:t>
    </dgm:pt>
    <dgm:pt modelId="{755D81BD-3709-F545-8FB3-F96DE937B74C}" type="sibTrans" cxnId="{5BC399AD-38FD-5A4C-92D1-358AD06737FA}">
      <dgm:prSet/>
      <dgm:spPr/>
      <dgm:t>
        <a:bodyPr/>
        <a:lstStyle/>
        <a:p>
          <a:endParaRPr lang="en-US"/>
        </a:p>
      </dgm:t>
    </dgm:pt>
    <dgm:pt modelId="{49AE2C3F-925E-2840-8540-D820FE18002B}">
      <dgm:prSet custT="1"/>
      <dgm:spPr>
        <a:solidFill>
          <a:srgbClr val="0C2784"/>
        </a:solidFill>
      </dgm:spPr>
      <dgm:t>
        <a:bodyPr/>
        <a:lstStyle/>
        <a:p>
          <a:r>
            <a:rPr lang="en-US" sz="1100" b="1" i="0" dirty="0"/>
            <a:t>🔍 </a:t>
          </a:r>
        </a:p>
        <a:p>
          <a:r>
            <a:rPr lang="en-US" sz="1100" b="1" i="0" dirty="0"/>
            <a:t>Deep Discovery Engine</a:t>
          </a:r>
          <a:endParaRPr lang="en-US" sz="1100" dirty="0"/>
        </a:p>
      </dgm:t>
    </dgm:pt>
    <dgm:pt modelId="{0B563462-C6BE-BF49-B0E7-A93FB7773DDD}" type="parTrans" cxnId="{A0934E1D-D3A8-E042-9F4B-F6784A9FC60F}">
      <dgm:prSet/>
      <dgm:spPr/>
      <dgm:t>
        <a:bodyPr/>
        <a:lstStyle/>
        <a:p>
          <a:endParaRPr lang="en-US"/>
        </a:p>
      </dgm:t>
    </dgm:pt>
    <dgm:pt modelId="{9812B651-A68D-0041-BBD9-C246F99DE559}" type="sibTrans" cxnId="{A0934E1D-D3A8-E042-9F4B-F6784A9FC60F}">
      <dgm:prSet/>
      <dgm:spPr/>
      <dgm:t>
        <a:bodyPr/>
        <a:lstStyle/>
        <a:p>
          <a:endParaRPr lang="en-US"/>
        </a:p>
      </dgm:t>
    </dgm:pt>
    <dgm:pt modelId="{A1FACDC5-E285-9946-97A5-1FCE9EDE881A}">
      <dgm:prSet custT="1"/>
      <dgm:spPr>
        <a:solidFill>
          <a:srgbClr val="0C2784"/>
        </a:solidFill>
      </dgm:spPr>
      <dgm:t>
        <a:bodyPr/>
        <a:lstStyle/>
        <a:p>
          <a:r>
            <a:rPr lang="en-US" sz="1150" b="1" i="0" dirty="0"/>
            <a:t>🌍</a:t>
          </a:r>
        </a:p>
        <a:p>
          <a:r>
            <a:rPr lang="en-US" sz="1150" b="1" i="0" dirty="0"/>
            <a:t>Global Data Access</a:t>
          </a:r>
          <a:endParaRPr lang="en-US" sz="1150" b="0" i="0" dirty="0"/>
        </a:p>
      </dgm:t>
    </dgm:pt>
    <dgm:pt modelId="{0538ACA0-FD59-A448-88EA-22C1596E30A3}" type="parTrans" cxnId="{903BFE78-581C-3549-B617-6F00BDBD4453}">
      <dgm:prSet/>
      <dgm:spPr/>
      <dgm:t>
        <a:bodyPr/>
        <a:lstStyle/>
        <a:p>
          <a:endParaRPr lang="en-US"/>
        </a:p>
      </dgm:t>
    </dgm:pt>
    <dgm:pt modelId="{DF258E2F-B13A-8D44-BA95-C7E6618A9B90}" type="sibTrans" cxnId="{903BFE78-581C-3549-B617-6F00BDBD4453}">
      <dgm:prSet/>
      <dgm:spPr/>
      <dgm:t>
        <a:bodyPr/>
        <a:lstStyle/>
        <a:p>
          <a:endParaRPr lang="en-US"/>
        </a:p>
      </dgm:t>
    </dgm:pt>
    <dgm:pt modelId="{7538A548-CFF8-AE49-8037-789B2623FD8B}">
      <dgm:prSet custT="1"/>
      <dgm:spPr>
        <a:solidFill>
          <a:srgbClr val="0C2784"/>
        </a:solidFill>
      </dgm:spPr>
      <dgm:t>
        <a:bodyPr/>
        <a:lstStyle/>
        <a:p>
          <a:r>
            <a:rPr lang="en-US" sz="1100" b="1" i="0" dirty="0"/>
            <a:t>💻 </a:t>
          </a:r>
        </a:p>
        <a:p>
          <a:r>
            <a:rPr lang="en-US" sz="1100" b="1" i="0" dirty="0"/>
            <a:t>Secure Code Execution</a:t>
          </a:r>
        </a:p>
      </dgm:t>
    </dgm:pt>
    <dgm:pt modelId="{1E3F9AA9-3CE9-8448-BC37-C3ADEB174B30}" type="parTrans" cxnId="{75689D0D-2123-D641-9CCF-D18D63F2E019}">
      <dgm:prSet/>
      <dgm:spPr/>
      <dgm:t>
        <a:bodyPr/>
        <a:lstStyle/>
        <a:p>
          <a:endParaRPr lang="en-US"/>
        </a:p>
      </dgm:t>
    </dgm:pt>
    <dgm:pt modelId="{952EE6CA-76C1-4043-B430-98118DA3909D}" type="sibTrans" cxnId="{75689D0D-2123-D641-9CCF-D18D63F2E019}">
      <dgm:prSet/>
      <dgm:spPr/>
      <dgm:t>
        <a:bodyPr/>
        <a:lstStyle/>
        <a:p>
          <a:endParaRPr lang="en-US"/>
        </a:p>
      </dgm:t>
    </dgm:pt>
    <dgm:pt modelId="{8D5E8581-DC05-1B49-B441-E9AA81B9542E}">
      <dgm:prSet custT="1"/>
      <dgm:spPr>
        <a:solidFill>
          <a:srgbClr val="0C2784"/>
        </a:solidFill>
      </dgm:spPr>
      <dgm:t>
        <a:bodyPr/>
        <a:lstStyle/>
        <a:p>
          <a:endParaRPr lang="en-US" sz="1100" dirty="0"/>
        </a:p>
      </dgm:t>
    </dgm:pt>
    <dgm:pt modelId="{7CFAA114-5A75-6546-A350-D724BD5D024F}" type="parTrans" cxnId="{B23FF16D-0814-C741-94B7-5A8D60031932}">
      <dgm:prSet/>
      <dgm:spPr/>
      <dgm:t>
        <a:bodyPr/>
        <a:lstStyle/>
        <a:p>
          <a:endParaRPr lang="en-US"/>
        </a:p>
      </dgm:t>
    </dgm:pt>
    <dgm:pt modelId="{931373E9-D262-B549-9CE4-3AEAFDA001A9}" type="sibTrans" cxnId="{B23FF16D-0814-C741-94B7-5A8D60031932}">
      <dgm:prSet/>
      <dgm:spPr/>
      <dgm:t>
        <a:bodyPr/>
        <a:lstStyle/>
        <a:p>
          <a:endParaRPr lang="en-US"/>
        </a:p>
      </dgm:t>
    </dgm:pt>
    <dgm:pt modelId="{FC397666-DB92-3F48-981A-6C3A51761D3E}" type="pres">
      <dgm:prSet presAssocID="{98DDE554-C2A0-7942-BE29-E3B493CF2666}" presName="Name0" presStyleCnt="0">
        <dgm:presLayoutVars>
          <dgm:chMax val="1"/>
          <dgm:chPref val="1"/>
          <dgm:dir/>
          <dgm:animOne val="branch"/>
          <dgm:animLvl val="lvl"/>
        </dgm:presLayoutVars>
      </dgm:prSet>
      <dgm:spPr/>
    </dgm:pt>
    <dgm:pt modelId="{7ECD0751-8660-2042-9BE0-EB1B2773FCFE}" type="pres">
      <dgm:prSet presAssocID="{6840AD02-FC39-4740-84FD-6832EF437402}" presName="singleCycle" presStyleCnt="0"/>
      <dgm:spPr/>
    </dgm:pt>
    <dgm:pt modelId="{B62F49AA-FCBB-4746-A10D-8892E382EA04}" type="pres">
      <dgm:prSet presAssocID="{6840AD02-FC39-4740-84FD-6832EF437402}" presName="singleCenter" presStyleLbl="node1" presStyleIdx="0" presStyleCnt="8">
        <dgm:presLayoutVars>
          <dgm:chMax val="7"/>
          <dgm:chPref val="7"/>
        </dgm:presLayoutVars>
      </dgm:prSet>
      <dgm:spPr>
        <a:prstGeom prst="ellipse">
          <a:avLst/>
        </a:prstGeom>
      </dgm:spPr>
    </dgm:pt>
    <dgm:pt modelId="{49DE0D6E-FDDB-EC4C-B9B5-7F746A87A3CC}" type="pres">
      <dgm:prSet presAssocID="{6C700B61-E7A1-8341-BD88-B005A019B52D}" presName="Name56" presStyleLbl="parChTrans1D2" presStyleIdx="0" presStyleCnt="7"/>
      <dgm:spPr/>
    </dgm:pt>
    <dgm:pt modelId="{1D272755-9B31-FF4F-8601-832B476129CF}" type="pres">
      <dgm:prSet presAssocID="{15B772FD-A648-B94C-A293-E7441D67BD3B}" presName="text0" presStyleLbl="node1" presStyleIdx="1" presStyleCnt="8" custScaleX="152113">
        <dgm:presLayoutVars>
          <dgm:bulletEnabled val="1"/>
        </dgm:presLayoutVars>
      </dgm:prSet>
      <dgm:spPr/>
    </dgm:pt>
    <dgm:pt modelId="{0CBE0F8D-92BB-9549-9602-8C1764D17082}" type="pres">
      <dgm:prSet presAssocID="{30DF64EF-2C3A-3647-A454-D04541F3C2E9}" presName="Name56" presStyleLbl="parChTrans1D2" presStyleIdx="1" presStyleCnt="7"/>
      <dgm:spPr/>
    </dgm:pt>
    <dgm:pt modelId="{9A96E2F0-21B9-0147-8107-539915EC7173}" type="pres">
      <dgm:prSet presAssocID="{B93ABE01-E163-0341-A4B7-08D2CB3FD032}" presName="text0" presStyleLbl="node1" presStyleIdx="2" presStyleCnt="8" custScaleX="146614" custRadScaleRad="109293" custRadScaleInc="45586">
        <dgm:presLayoutVars>
          <dgm:bulletEnabled val="1"/>
        </dgm:presLayoutVars>
      </dgm:prSet>
      <dgm:spPr/>
    </dgm:pt>
    <dgm:pt modelId="{02DD72A3-22CE-934A-89F3-3204A588A5FF}" type="pres">
      <dgm:prSet presAssocID="{E437E258-56A8-F145-AB64-D205E31657F0}" presName="Name56" presStyleLbl="parChTrans1D2" presStyleIdx="2" presStyleCnt="7"/>
      <dgm:spPr/>
    </dgm:pt>
    <dgm:pt modelId="{4034BA45-62D6-FF40-962A-427D186F1132}" type="pres">
      <dgm:prSet presAssocID="{C129526A-22AD-9D41-A0FE-4D55AF551DE7}" presName="text0" presStyleLbl="node1" presStyleIdx="3" presStyleCnt="8" custScaleX="145654" custRadScaleRad="99720" custRadScaleInc="-2821">
        <dgm:presLayoutVars>
          <dgm:bulletEnabled val="1"/>
        </dgm:presLayoutVars>
      </dgm:prSet>
      <dgm:spPr/>
    </dgm:pt>
    <dgm:pt modelId="{DE77FE74-77B0-CD43-821C-55F116F74BC0}" type="pres">
      <dgm:prSet presAssocID="{0538ACA0-FD59-A448-88EA-22C1596E30A3}" presName="Name56" presStyleLbl="parChTrans1D2" presStyleIdx="3" presStyleCnt="7"/>
      <dgm:spPr/>
    </dgm:pt>
    <dgm:pt modelId="{75288A3C-F864-B24E-B784-6F6EC874A3F3}" type="pres">
      <dgm:prSet presAssocID="{A1FACDC5-E285-9946-97A5-1FCE9EDE881A}" presName="text0" presStyleLbl="node1" presStyleIdx="4" presStyleCnt="8" custScaleX="145930" custRadScaleRad="98575" custRadScaleInc="-14797">
        <dgm:presLayoutVars>
          <dgm:bulletEnabled val="1"/>
        </dgm:presLayoutVars>
      </dgm:prSet>
      <dgm:spPr/>
    </dgm:pt>
    <dgm:pt modelId="{8E54D9B9-2E8E-854D-A620-C93F8ADBE49F}" type="pres">
      <dgm:prSet presAssocID="{172510BB-FAD3-6049-A0DC-96945758CDCF}" presName="Name56" presStyleLbl="parChTrans1D2" presStyleIdx="4" presStyleCnt="7"/>
      <dgm:spPr/>
    </dgm:pt>
    <dgm:pt modelId="{94FA23A3-1143-0C44-B61C-BF098086C276}" type="pres">
      <dgm:prSet presAssocID="{CFB8AFDB-50AB-AF4F-A11D-8A472CBD3055}" presName="text0" presStyleLbl="node1" presStyleIdx="5" presStyleCnt="8" custScaleX="146734" custRadScaleRad="98088" custRadScaleInc="15332">
        <dgm:presLayoutVars>
          <dgm:bulletEnabled val="1"/>
        </dgm:presLayoutVars>
      </dgm:prSet>
      <dgm:spPr/>
    </dgm:pt>
    <dgm:pt modelId="{9E7F14DD-8DD2-6E45-A997-2D239162C1CA}" type="pres">
      <dgm:prSet presAssocID="{1E3F9AA9-3CE9-8448-BC37-C3ADEB174B30}" presName="Name56" presStyleLbl="parChTrans1D2" presStyleIdx="5" presStyleCnt="7"/>
      <dgm:spPr/>
    </dgm:pt>
    <dgm:pt modelId="{47960614-E872-5C44-B354-1EB590072CA4}" type="pres">
      <dgm:prSet presAssocID="{7538A548-CFF8-AE49-8037-789B2623FD8B}" presName="text0" presStyleLbl="node1" presStyleIdx="6" presStyleCnt="8" custScaleX="143670" custRadScaleRad="101471" custRadScaleInc="5861">
        <dgm:presLayoutVars>
          <dgm:bulletEnabled val="1"/>
        </dgm:presLayoutVars>
      </dgm:prSet>
      <dgm:spPr/>
    </dgm:pt>
    <dgm:pt modelId="{79F11B0D-E1D5-9647-B07E-49701BB74FBD}" type="pres">
      <dgm:prSet presAssocID="{0B563462-C6BE-BF49-B0E7-A93FB7773DDD}" presName="Name56" presStyleLbl="parChTrans1D2" presStyleIdx="6" presStyleCnt="7"/>
      <dgm:spPr/>
    </dgm:pt>
    <dgm:pt modelId="{BDE45978-1A9A-7D45-8C7D-A185655DD905}" type="pres">
      <dgm:prSet presAssocID="{49AE2C3F-925E-2840-8540-D820FE18002B}" presName="text0" presStyleLbl="node1" presStyleIdx="7" presStyleCnt="8" custScaleX="145189" custRadScaleRad="110710" custRadScaleInc="-50521">
        <dgm:presLayoutVars>
          <dgm:bulletEnabled val="1"/>
        </dgm:presLayoutVars>
      </dgm:prSet>
      <dgm:spPr/>
    </dgm:pt>
  </dgm:ptLst>
  <dgm:cxnLst>
    <dgm:cxn modelId="{E8241508-0483-A349-A280-FC6B41B2F758}" type="presOf" srcId="{172510BB-FAD3-6049-A0DC-96945758CDCF}" destId="{8E54D9B9-2E8E-854D-A620-C93F8ADBE49F}" srcOrd="0" destOrd="0" presId="urn:microsoft.com/office/officeart/2008/layout/RadialCluster"/>
    <dgm:cxn modelId="{6CADB30C-4075-444A-B3AA-2F5754964C1D}" type="presOf" srcId="{B93ABE01-E163-0341-A4B7-08D2CB3FD032}" destId="{9A96E2F0-21B9-0147-8107-539915EC7173}" srcOrd="0" destOrd="0" presId="urn:microsoft.com/office/officeart/2008/layout/RadialCluster"/>
    <dgm:cxn modelId="{75689D0D-2123-D641-9CCF-D18D63F2E019}" srcId="{6840AD02-FC39-4740-84FD-6832EF437402}" destId="{7538A548-CFF8-AE49-8037-789B2623FD8B}" srcOrd="5" destOrd="0" parTransId="{1E3F9AA9-3CE9-8448-BC37-C3ADEB174B30}" sibTransId="{952EE6CA-76C1-4043-B430-98118DA3909D}"/>
    <dgm:cxn modelId="{73BE6D18-930E-E445-939F-F9CC7DFF2269}" type="presOf" srcId="{0B563462-C6BE-BF49-B0E7-A93FB7773DDD}" destId="{79F11B0D-E1D5-9647-B07E-49701BB74FBD}" srcOrd="0" destOrd="0" presId="urn:microsoft.com/office/officeart/2008/layout/RadialCluster"/>
    <dgm:cxn modelId="{A0934E1D-D3A8-E042-9F4B-F6784A9FC60F}" srcId="{6840AD02-FC39-4740-84FD-6832EF437402}" destId="{49AE2C3F-925E-2840-8540-D820FE18002B}" srcOrd="6" destOrd="0" parTransId="{0B563462-C6BE-BF49-B0E7-A93FB7773DDD}" sibTransId="{9812B651-A68D-0041-BBD9-C246F99DE559}"/>
    <dgm:cxn modelId="{1C6CB036-8CF5-EB42-9849-F9DC33DF058E}" srcId="{6840AD02-FC39-4740-84FD-6832EF437402}" destId="{B93ABE01-E163-0341-A4B7-08D2CB3FD032}" srcOrd="1" destOrd="0" parTransId="{30DF64EF-2C3A-3647-A454-D04541F3C2E9}" sibTransId="{D8828279-8585-E445-A278-9822839E8888}"/>
    <dgm:cxn modelId="{6673AC4A-2768-3B4D-96EA-D14A1B1EDE53}" type="presOf" srcId="{15B772FD-A648-B94C-A293-E7441D67BD3B}" destId="{1D272755-9B31-FF4F-8601-832B476129CF}" srcOrd="0" destOrd="0" presId="urn:microsoft.com/office/officeart/2008/layout/RadialCluster"/>
    <dgm:cxn modelId="{7C70BE4A-1323-3A43-9995-1DC5CA3BA819}" srcId="{6840AD02-FC39-4740-84FD-6832EF437402}" destId="{15B772FD-A648-B94C-A293-E7441D67BD3B}" srcOrd="0" destOrd="0" parTransId="{6C700B61-E7A1-8341-BD88-B005A019B52D}" sibTransId="{ABEA54B9-9F56-F04D-8FB7-98C1C9AE9405}"/>
    <dgm:cxn modelId="{480A6B5A-71E8-3547-BB2B-4E078FC11257}" srcId="{6840AD02-FC39-4740-84FD-6832EF437402}" destId="{C129526A-22AD-9D41-A0FE-4D55AF551DE7}" srcOrd="2" destOrd="0" parTransId="{E437E258-56A8-F145-AB64-D205E31657F0}" sibTransId="{640B9053-A0E6-4A43-AAA7-FFE141484BA3}"/>
    <dgm:cxn modelId="{1CD6545C-FA94-1644-9081-711CCBDB8C7F}" type="presOf" srcId="{1E3F9AA9-3CE9-8448-BC37-C3ADEB174B30}" destId="{9E7F14DD-8DD2-6E45-A997-2D239162C1CA}" srcOrd="0" destOrd="0" presId="urn:microsoft.com/office/officeart/2008/layout/RadialCluster"/>
    <dgm:cxn modelId="{F9A7A65F-A2FE-6D44-9653-EB2CE02F7935}" type="presOf" srcId="{30DF64EF-2C3A-3647-A454-D04541F3C2E9}" destId="{0CBE0F8D-92BB-9549-9602-8C1764D17082}" srcOrd="0" destOrd="0" presId="urn:microsoft.com/office/officeart/2008/layout/RadialCluster"/>
    <dgm:cxn modelId="{A988726C-0171-2545-89A1-CDE2A70818A2}" type="presOf" srcId="{C129526A-22AD-9D41-A0FE-4D55AF551DE7}" destId="{4034BA45-62D6-FF40-962A-427D186F1132}" srcOrd="0" destOrd="0" presId="urn:microsoft.com/office/officeart/2008/layout/RadialCluster"/>
    <dgm:cxn modelId="{B23FF16D-0814-C741-94B7-5A8D60031932}" srcId="{6840AD02-FC39-4740-84FD-6832EF437402}" destId="{8D5E8581-DC05-1B49-B441-E9AA81B9542E}" srcOrd="7" destOrd="0" parTransId="{7CFAA114-5A75-6546-A350-D724BD5D024F}" sibTransId="{931373E9-D262-B549-9CE4-3AEAFDA001A9}"/>
    <dgm:cxn modelId="{903BFE78-581C-3549-B617-6F00BDBD4453}" srcId="{6840AD02-FC39-4740-84FD-6832EF437402}" destId="{A1FACDC5-E285-9946-97A5-1FCE9EDE881A}" srcOrd="3" destOrd="0" parTransId="{0538ACA0-FD59-A448-88EA-22C1596E30A3}" sibTransId="{DF258E2F-B13A-8D44-BA95-C7E6618A9B90}"/>
    <dgm:cxn modelId="{6EBCBD7A-ACDF-A14E-8034-9C0AC9FA2515}" type="presOf" srcId="{CFB8AFDB-50AB-AF4F-A11D-8A472CBD3055}" destId="{94FA23A3-1143-0C44-B61C-BF098086C276}" srcOrd="0" destOrd="0" presId="urn:microsoft.com/office/officeart/2008/layout/RadialCluster"/>
    <dgm:cxn modelId="{3CB2B783-3993-2E48-B3DB-001608DFF775}" type="presOf" srcId="{A1FACDC5-E285-9946-97A5-1FCE9EDE881A}" destId="{75288A3C-F864-B24E-B784-6F6EC874A3F3}" srcOrd="0" destOrd="0" presId="urn:microsoft.com/office/officeart/2008/layout/RadialCluster"/>
    <dgm:cxn modelId="{1B6D0F8E-3FC1-4D42-8B31-D9EB637A545D}" type="presOf" srcId="{E437E258-56A8-F145-AB64-D205E31657F0}" destId="{02DD72A3-22CE-934A-89F3-3204A588A5FF}" srcOrd="0" destOrd="0" presId="urn:microsoft.com/office/officeart/2008/layout/RadialCluster"/>
    <dgm:cxn modelId="{3DC64B93-0955-F74C-9D81-F2FD02504715}" type="presOf" srcId="{49AE2C3F-925E-2840-8540-D820FE18002B}" destId="{BDE45978-1A9A-7D45-8C7D-A185655DD905}" srcOrd="0" destOrd="0" presId="urn:microsoft.com/office/officeart/2008/layout/RadialCluster"/>
    <dgm:cxn modelId="{5BC399AD-38FD-5A4C-92D1-358AD06737FA}" srcId="{6840AD02-FC39-4740-84FD-6832EF437402}" destId="{CFB8AFDB-50AB-AF4F-A11D-8A472CBD3055}" srcOrd="4" destOrd="0" parTransId="{172510BB-FAD3-6049-A0DC-96945758CDCF}" sibTransId="{755D81BD-3709-F545-8FB3-F96DE937B74C}"/>
    <dgm:cxn modelId="{982F66CA-B1ED-714F-BB74-DB868142A4FB}" type="presOf" srcId="{98DDE554-C2A0-7942-BE29-E3B493CF2666}" destId="{FC397666-DB92-3F48-981A-6C3A51761D3E}" srcOrd="0" destOrd="0" presId="urn:microsoft.com/office/officeart/2008/layout/RadialCluster"/>
    <dgm:cxn modelId="{DDA1B5CB-D318-A144-9A48-73976B2A8C99}" type="presOf" srcId="{0538ACA0-FD59-A448-88EA-22C1596E30A3}" destId="{DE77FE74-77B0-CD43-821C-55F116F74BC0}" srcOrd="0" destOrd="0" presId="urn:microsoft.com/office/officeart/2008/layout/RadialCluster"/>
    <dgm:cxn modelId="{FE3E80E6-FE41-0546-9FA9-3A831031CB5A}" type="presOf" srcId="{6840AD02-FC39-4740-84FD-6832EF437402}" destId="{B62F49AA-FCBB-4746-A10D-8892E382EA04}" srcOrd="0" destOrd="0" presId="urn:microsoft.com/office/officeart/2008/layout/RadialCluster"/>
    <dgm:cxn modelId="{C8F683ED-BA5A-2C48-A9BA-45BBFEFE620A}" srcId="{98DDE554-C2A0-7942-BE29-E3B493CF2666}" destId="{6840AD02-FC39-4740-84FD-6832EF437402}" srcOrd="0" destOrd="0" parTransId="{32809581-7ED2-B341-8BCA-9680785F3AEC}" sibTransId="{2FAB6DC6-15A9-B74A-B849-225A7BA492D2}"/>
    <dgm:cxn modelId="{9BB4C4F1-9BF5-6A46-8292-3BE27AE14FD8}" type="presOf" srcId="{6C700B61-E7A1-8341-BD88-B005A019B52D}" destId="{49DE0D6E-FDDB-EC4C-B9B5-7F746A87A3CC}" srcOrd="0" destOrd="0" presId="urn:microsoft.com/office/officeart/2008/layout/RadialCluster"/>
    <dgm:cxn modelId="{330067F8-1F69-4B4F-B079-F75D9D17927B}" type="presOf" srcId="{7538A548-CFF8-AE49-8037-789B2623FD8B}" destId="{47960614-E872-5C44-B354-1EB590072CA4}" srcOrd="0" destOrd="0" presId="urn:microsoft.com/office/officeart/2008/layout/RadialCluster"/>
    <dgm:cxn modelId="{D70DE7F2-31D5-B04C-973C-1D8683921E09}" type="presParOf" srcId="{FC397666-DB92-3F48-981A-6C3A51761D3E}" destId="{7ECD0751-8660-2042-9BE0-EB1B2773FCFE}" srcOrd="0" destOrd="0" presId="urn:microsoft.com/office/officeart/2008/layout/RadialCluster"/>
    <dgm:cxn modelId="{8994F7AF-0865-6748-9ED9-EE05056DD28D}" type="presParOf" srcId="{7ECD0751-8660-2042-9BE0-EB1B2773FCFE}" destId="{B62F49AA-FCBB-4746-A10D-8892E382EA04}" srcOrd="0" destOrd="0" presId="urn:microsoft.com/office/officeart/2008/layout/RadialCluster"/>
    <dgm:cxn modelId="{D34E7519-C211-5E47-85F4-DF244D4CDA21}" type="presParOf" srcId="{7ECD0751-8660-2042-9BE0-EB1B2773FCFE}" destId="{49DE0D6E-FDDB-EC4C-B9B5-7F746A87A3CC}" srcOrd="1" destOrd="0" presId="urn:microsoft.com/office/officeart/2008/layout/RadialCluster"/>
    <dgm:cxn modelId="{4F74EFBC-F4CA-164B-9655-1B046D3B06D5}" type="presParOf" srcId="{7ECD0751-8660-2042-9BE0-EB1B2773FCFE}" destId="{1D272755-9B31-FF4F-8601-832B476129CF}" srcOrd="2" destOrd="0" presId="urn:microsoft.com/office/officeart/2008/layout/RadialCluster"/>
    <dgm:cxn modelId="{F0DDDFAF-F5D5-9745-8B4B-3089C7D8C4E1}" type="presParOf" srcId="{7ECD0751-8660-2042-9BE0-EB1B2773FCFE}" destId="{0CBE0F8D-92BB-9549-9602-8C1764D17082}" srcOrd="3" destOrd="0" presId="urn:microsoft.com/office/officeart/2008/layout/RadialCluster"/>
    <dgm:cxn modelId="{80AD43BB-2ECE-F244-8517-FC85299037D4}" type="presParOf" srcId="{7ECD0751-8660-2042-9BE0-EB1B2773FCFE}" destId="{9A96E2F0-21B9-0147-8107-539915EC7173}" srcOrd="4" destOrd="0" presId="urn:microsoft.com/office/officeart/2008/layout/RadialCluster"/>
    <dgm:cxn modelId="{9EC7908B-D65E-F041-9F35-B68077CA924A}" type="presParOf" srcId="{7ECD0751-8660-2042-9BE0-EB1B2773FCFE}" destId="{02DD72A3-22CE-934A-89F3-3204A588A5FF}" srcOrd="5" destOrd="0" presId="urn:microsoft.com/office/officeart/2008/layout/RadialCluster"/>
    <dgm:cxn modelId="{BD08068F-99F8-434E-B4EB-F5B1B96DBCAC}" type="presParOf" srcId="{7ECD0751-8660-2042-9BE0-EB1B2773FCFE}" destId="{4034BA45-62D6-FF40-962A-427D186F1132}" srcOrd="6" destOrd="0" presId="urn:microsoft.com/office/officeart/2008/layout/RadialCluster"/>
    <dgm:cxn modelId="{D6270442-1C22-FD44-B60A-6794949B4DA6}" type="presParOf" srcId="{7ECD0751-8660-2042-9BE0-EB1B2773FCFE}" destId="{DE77FE74-77B0-CD43-821C-55F116F74BC0}" srcOrd="7" destOrd="0" presId="urn:microsoft.com/office/officeart/2008/layout/RadialCluster"/>
    <dgm:cxn modelId="{86F31DB0-03B3-6947-8D79-B305C787309C}" type="presParOf" srcId="{7ECD0751-8660-2042-9BE0-EB1B2773FCFE}" destId="{75288A3C-F864-B24E-B784-6F6EC874A3F3}" srcOrd="8" destOrd="0" presId="urn:microsoft.com/office/officeart/2008/layout/RadialCluster"/>
    <dgm:cxn modelId="{96974963-9E2F-EB49-9924-060FBC72FDA0}" type="presParOf" srcId="{7ECD0751-8660-2042-9BE0-EB1B2773FCFE}" destId="{8E54D9B9-2E8E-854D-A620-C93F8ADBE49F}" srcOrd="9" destOrd="0" presId="urn:microsoft.com/office/officeart/2008/layout/RadialCluster"/>
    <dgm:cxn modelId="{94686924-563B-4141-9573-78F1F1828039}" type="presParOf" srcId="{7ECD0751-8660-2042-9BE0-EB1B2773FCFE}" destId="{94FA23A3-1143-0C44-B61C-BF098086C276}" srcOrd="10" destOrd="0" presId="urn:microsoft.com/office/officeart/2008/layout/RadialCluster"/>
    <dgm:cxn modelId="{5C0414DB-EAF1-B648-BC5D-63F6CC49844C}" type="presParOf" srcId="{7ECD0751-8660-2042-9BE0-EB1B2773FCFE}" destId="{9E7F14DD-8DD2-6E45-A997-2D239162C1CA}" srcOrd="11" destOrd="0" presId="urn:microsoft.com/office/officeart/2008/layout/RadialCluster"/>
    <dgm:cxn modelId="{80412099-0B88-834A-83A4-99BD7C5C7A49}" type="presParOf" srcId="{7ECD0751-8660-2042-9BE0-EB1B2773FCFE}" destId="{47960614-E872-5C44-B354-1EB590072CA4}" srcOrd="12" destOrd="0" presId="urn:microsoft.com/office/officeart/2008/layout/RadialCluster"/>
    <dgm:cxn modelId="{B92D9115-6340-4246-A238-27807A251958}" type="presParOf" srcId="{7ECD0751-8660-2042-9BE0-EB1B2773FCFE}" destId="{79F11B0D-E1D5-9647-B07E-49701BB74FBD}" srcOrd="13" destOrd="0" presId="urn:microsoft.com/office/officeart/2008/layout/RadialCluster"/>
    <dgm:cxn modelId="{6140F683-C5CE-FD48-BE65-E7134FFB8297}" type="presParOf" srcId="{7ECD0751-8660-2042-9BE0-EB1B2773FCFE}" destId="{BDE45978-1A9A-7D45-8C7D-A185655DD905}" srcOrd="14"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F49AA-FCBB-4746-A10D-8892E382EA04}">
      <dsp:nvSpPr>
        <dsp:cNvPr id="0" name=""/>
        <dsp:cNvSpPr/>
      </dsp:nvSpPr>
      <dsp:spPr>
        <a:xfrm>
          <a:off x="2012918" y="1582252"/>
          <a:ext cx="1281920" cy="1281920"/>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200651" y="1769985"/>
        <a:ext cx="906454" cy="906454"/>
      </dsp:txXfrm>
    </dsp:sp>
    <dsp:sp modelId="{49DE0D6E-FDDB-EC4C-B9B5-7F746A87A3CC}">
      <dsp:nvSpPr>
        <dsp:cNvPr id="0" name=""/>
        <dsp:cNvSpPr/>
      </dsp:nvSpPr>
      <dsp:spPr>
        <a:xfrm rot="16200000">
          <a:off x="2313811" y="1242184"/>
          <a:ext cx="680135" cy="0"/>
        </a:xfrm>
        <a:custGeom>
          <a:avLst/>
          <a:gdLst/>
          <a:ahLst/>
          <a:cxnLst/>
          <a:rect l="0" t="0" r="0" b="0"/>
          <a:pathLst>
            <a:path>
              <a:moveTo>
                <a:pt x="0" y="0"/>
              </a:moveTo>
              <a:lnTo>
                <a:pt x="68013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272755-9B31-FF4F-8601-832B476129CF}">
      <dsp:nvSpPr>
        <dsp:cNvPr id="0" name=""/>
        <dsp:cNvSpPr/>
      </dsp:nvSpPr>
      <dsp:spPr>
        <a:xfrm>
          <a:off x="2000639" y="43230"/>
          <a:ext cx="1306478"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0" kern="1200" dirty="0"/>
            <a:t>💬 </a:t>
          </a:r>
        </a:p>
        <a:p>
          <a:pPr marL="0" lvl="0" indent="0" algn="ctr" defTabSz="488950">
            <a:lnSpc>
              <a:spcPct val="90000"/>
            </a:lnSpc>
            <a:spcBef>
              <a:spcPct val="0"/>
            </a:spcBef>
            <a:spcAft>
              <a:spcPct val="35000"/>
            </a:spcAft>
            <a:buNone/>
          </a:pPr>
          <a:r>
            <a:rPr lang="en-US" sz="1100" b="1" i="0" kern="1200" dirty="0"/>
            <a:t>Natural Language Interface</a:t>
          </a:r>
        </a:p>
      </dsp:txBody>
      <dsp:txXfrm>
        <a:off x="2042566" y="85157"/>
        <a:ext cx="1222624" cy="775032"/>
      </dsp:txXfrm>
    </dsp:sp>
    <dsp:sp modelId="{0CBE0F8D-92BB-9549-9602-8C1764D17082}">
      <dsp:nvSpPr>
        <dsp:cNvPr id="0" name=""/>
        <dsp:cNvSpPr/>
      </dsp:nvSpPr>
      <dsp:spPr>
        <a:xfrm rot="19989041">
          <a:off x="3268475" y="1788295"/>
          <a:ext cx="489110" cy="0"/>
        </a:xfrm>
        <a:custGeom>
          <a:avLst/>
          <a:gdLst/>
          <a:ahLst/>
          <a:cxnLst/>
          <a:rect l="0" t="0" r="0" b="0"/>
          <a:pathLst>
            <a:path>
              <a:moveTo>
                <a:pt x="0" y="0"/>
              </a:moveTo>
              <a:lnTo>
                <a:pt x="48911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6E2F0-21B9-0147-8107-539915EC7173}">
      <dsp:nvSpPr>
        <dsp:cNvPr id="0" name=""/>
        <dsp:cNvSpPr/>
      </dsp:nvSpPr>
      <dsp:spPr>
        <a:xfrm>
          <a:off x="3731221" y="929673"/>
          <a:ext cx="1259248"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0" kern="1200" dirty="0"/>
            <a:t>🧠</a:t>
          </a:r>
        </a:p>
        <a:p>
          <a:pPr marL="0" lvl="0" indent="0" algn="ctr" defTabSz="488950">
            <a:lnSpc>
              <a:spcPct val="90000"/>
            </a:lnSpc>
            <a:spcBef>
              <a:spcPct val="0"/>
            </a:spcBef>
            <a:spcAft>
              <a:spcPct val="35000"/>
            </a:spcAft>
            <a:buNone/>
          </a:pPr>
          <a:r>
            <a:rPr lang="en-US" sz="1100" b="1" i="0" kern="1200" dirty="0"/>
            <a:t> Chain-of-Thought Reasoning</a:t>
          </a:r>
          <a:endParaRPr lang="en-US" sz="1100" kern="1200" dirty="0"/>
        </a:p>
      </dsp:txBody>
      <dsp:txXfrm>
        <a:off x="3773148" y="971600"/>
        <a:ext cx="1175394" cy="775032"/>
      </dsp:txXfrm>
    </dsp:sp>
    <dsp:sp modelId="{02DD72A3-22CE-934A-89F3-3204A588A5FF}">
      <dsp:nvSpPr>
        <dsp:cNvPr id="0" name=""/>
        <dsp:cNvSpPr/>
      </dsp:nvSpPr>
      <dsp:spPr>
        <a:xfrm rot="727905">
          <a:off x="3289811" y="2408306"/>
          <a:ext cx="450245" cy="0"/>
        </a:xfrm>
        <a:custGeom>
          <a:avLst/>
          <a:gdLst/>
          <a:ahLst/>
          <a:cxnLst/>
          <a:rect l="0" t="0" r="0" b="0"/>
          <a:pathLst>
            <a:path>
              <a:moveTo>
                <a:pt x="0" y="0"/>
              </a:moveTo>
              <a:lnTo>
                <a:pt x="450245"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34BA45-62D6-FF40-962A-427D186F1132}">
      <dsp:nvSpPr>
        <dsp:cNvPr id="0" name=""/>
        <dsp:cNvSpPr/>
      </dsp:nvSpPr>
      <dsp:spPr>
        <a:xfrm>
          <a:off x="3735029" y="2160633"/>
          <a:ext cx="1251002"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0" kern="1200" dirty="0"/>
            <a:t>🛠️</a:t>
          </a:r>
        </a:p>
        <a:p>
          <a:pPr marL="0" lvl="0" indent="0" algn="ctr" defTabSz="488950">
            <a:lnSpc>
              <a:spcPct val="90000"/>
            </a:lnSpc>
            <a:spcBef>
              <a:spcPct val="0"/>
            </a:spcBef>
            <a:spcAft>
              <a:spcPct val="35000"/>
            </a:spcAft>
            <a:buNone/>
          </a:pPr>
          <a:r>
            <a:rPr lang="en-US" sz="1100" b="1" i="0" kern="1200" dirty="0"/>
            <a:t>GIS Tools Integration</a:t>
          </a:r>
          <a:endParaRPr lang="en-US" sz="1100" kern="1200" dirty="0"/>
        </a:p>
      </dsp:txBody>
      <dsp:txXfrm>
        <a:off x="3776956" y="2202560"/>
        <a:ext cx="1167148" cy="775032"/>
      </dsp:txXfrm>
    </dsp:sp>
    <dsp:sp modelId="{DE77FE74-77B0-CD43-821C-55F116F74BC0}">
      <dsp:nvSpPr>
        <dsp:cNvPr id="0" name=""/>
        <dsp:cNvSpPr/>
      </dsp:nvSpPr>
      <dsp:spPr>
        <a:xfrm rot="3628846">
          <a:off x="2891117" y="3079768"/>
          <a:ext cx="495514" cy="0"/>
        </a:xfrm>
        <a:custGeom>
          <a:avLst/>
          <a:gdLst/>
          <a:ahLst/>
          <a:cxnLst/>
          <a:rect l="0" t="0" r="0" b="0"/>
          <a:pathLst>
            <a:path>
              <a:moveTo>
                <a:pt x="0" y="0"/>
              </a:moveTo>
              <a:lnTo>
                <a:pt x="49551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288A3C-F864-B24E-B784-6F6EC874A3F3}">
      <dsp:nvSpPr>
        <dsp:cNvPr id="0" name=""/>
        <dsp:cNvSpPr/>
      </dsp:nvSpPr>
      <dsp:spPr>
        <a:xfrm>
          <a:off x="2877419" y="3295364"/>
          <a:ext cx="1253373"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11175">
            <a:lnSpc>
              <a:spcPct val="90000"/>
            </a:lnSpc>
            <a:spcBef>
              <a:spcPct val="0"/>
            </a:spcBef>
            <a:spcAft>
              <a:spcPct val="35000"/>
            </a:spcAft>
            <a:buNone/>
          </a:pPr>
          <a:r>
            <a:rPr lang="en-US" sz="1150" b="1" i="0" kern="1200" dirty="0"/>
            <a:t>🌍</a:t>
          </a:r>
        </a:p>
        <a:p>
          <a:pPr marL="0" lvl="0" indent="0" algn="ctr" defTabSz="511175">
            <a:lnSpc>
              <a:spcPct val="90000"/>
            </a:lnSpc>
            <a:spcBef>
              <a:spcPct val="0"/>
            </a:spcBef>
            <a:spcAft>
              <a:spcPct val="35000"/>
            </a:spcAft>
            <a:buNone/>
          </a:pPr>
          <a:r>
            <a:rPr lang="en-US" sz="1150" b="1" i="0" kern="1200" dirty="0"/>
            <a:t>Global Data Access</a:t>
          </a:r>
          <a:endParaRPr lang="en-US" sz="1150" b="0" i="0" kern="1200" dirty="0"/>
        </a:p>
      </dsp:txBody>
      <dsp:txXfrm>
        <a:off x="2919346" y="3337291"/>
        <a:ext cx="1169519" cy="775032"/>
      </dsp:txXfrm>
    </dsp:sp>
    <dsp:sp modelId="{8E54D9B9-2E8E-854D-A620-C93F8ADBE49F}">
      <dsp:nvSpPr>
        <dsp:cNvPr id="0" name=""/>
        <dsp:cNvSpPr/>
      </dsp:nvSpPr>
      <dsp:spPr>
        <a:xfrm rot="7179408">
          <a:off x="1926199" y="3075041"/>
          <a:ext cx="485310" cy="0"/>
        </a:xfrm>
        <a:custGeom>
          <a:avLst/>
          <a:gdLst/>
          <a:ahLst/>
          <a:cxnLst/>
          <a:rect l="0" t="0" r="0" b="0"/>
          <a:pathLst>
            <a:path>
              <a:moveTo>
                <a:pt x="0" y="0"/>
              </a:moveTo>
              <a:lnTo>
                <a:pt x="48531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FA23A3-1143-0C44-B61C-BF098086C276}">
      <dsp:nvSpPr>
        <dsp:cNvPr id="0" name=""/>
        <dsp:cNvSpPr/>
      </dsp:nvSpPr>
      <dsp:spPr>
        <a:xfrm>
          <a:off x="1174127" y="3285910"/>
          <a:ext cx="1260278"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0" kern="1200" dirty="0"/>
            <a:t>📚</a:t>
          </a:r>
        </a:p>
        <a:p>
          <a:pPr marL="0" lvl="0" indent="0" algn="ctr" defTabSz="488950">
            <a:lnSpc>
              <a:spcPct val="90000"/>
            </a:lnSpc>
            <a:spcBef>
              <a:spcPct val="0"/>
            </a:spcBef>
            <a:spcAft>
              <a:spcPct val="35000"/>
            </a:spcAft>
            <a:buNone/>
          </a:pPr>
          <a:r>
            <a:rPr lang="en-US" sz="1100" b="1" i="0" kern="1200" dirty="0"/>
            <a:t>Knowledge Base Management</a:t>
          </a:r>
          <a:endParaRPr lang="en-US" sz="1100" kern="1200" dirty="0"/>
        </a:p>
      </dsp:txBody>
      <dsp:txXfrm>
        <a:off x="1216054" y="3327837"/>
        <a:ext cx="1176424" cy="775032"/>
      </dsp:txXfrm>
    </dsp:sp>
    <dsp:sp modelId="{9E7F14DD-8DD2-6E45-A997-2D239162C1CA}">
      <dsp:nvSpPr>
        <dsp:cNvPr id="0" name=""/>
        <dsp:cNvSpPr/>
      </dsp:nvSpPr>
      <dsp:spPr>
        <a:xfrm rot="10118998">
          <a:off x="1524485" y="2400408"/>
          <a:ext cx="493256" cy="0"/>
        </a:xfrm>
        <a:custGeom>
          <a:avLst/>
          <a:gdLst/>
          <a:ahLst/>
          <a:cxnLst/>
          <a:rect l="0" t="0" r="0" b="0"/>
          <a:pathLst>
            <a:path>
              <a:moveTo>
                <a:pt x="0" y="0"/>
              </a:moveTo>
              <a:lnTo>
                <a:pt x="49325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60614-E872-5C44-B354-1EB590072CA4}">
      <dsp:nvSpPr>
        <dsp:cNvPr id="0" name=""/>
        <dsp:cNvSpPr/>
      </dsp:nvSpPr>
      <dsp:spPr>
        <a:xfrm>
          <a:off x="295346" y="2143347"/>
          <a:ext cx="1233962"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0" kern="1200" dirty="0"/>
            <a:t>💻 </a:t>
          </a:r>
        </a:p>
        <a:p>
          <a:pPr marL="0" lvl="0" indent="0" algn="ctr" defTabSz="488950">
            <a:lnSpc>
              <a:spcPct val="90000"/>
            </a:lnSpc>
            <a:spcBef>
              <a:spcPct val="0"/>
            </a:spcBef>
            <a:spcAft>
              <a:spcPct val="35000"/>
            </a:spcAft>
            <a:buNone/>
          </a:pPr>
          <a:r>
            <a:rPr lang="en-US" sz="1100" b="1" i="0" kern="1200" dirty="0"/>
            <a:t>Secure Code Execution</a:t>
          </a:r>
        </a:p>
      </dsp:txBody>
      <dsp:txXfrm>
        <a:off x="337273" y="2185274"/>
        <a:ext cx="1150108" cy="775032"/>
      </dsp:txXfrm>
    </dsp:sp>
    <dsp:sp modelId="{79F11B0D-E1D5-9647-B07E-49701BB74FBD}">
      <dsp:nvSpPr>
        <dsp:cNvPr id="0" name=""/>
        <dsp:cNvSpPr/>
      </dsp:nvSpPr>
      <dsp:spPr>
        <a:xfrm rot="12334819">
          <a:off x="1503048" y="1800639"/>
          <a:ext cx="536146" cy="0"/>
        </a:xfrm>
        <a:custGeom>
          <a:avLst/>
          <a:gdLst/>
          <a:ahLst/>
          <a:cxnLst/>
          <a:rect l="0" t="0" r="0" b="0"/>
          <a:pathLst>
            <a:path>
              <a:moveTo>
                <a:pt x="0" y="0"/>
              </a:moveTo>
              <a:lnTo>
                <a:pt x="53614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E45978-1A9A-7D45-8C7D-A185655DD905}">
      <dsp:nvSpPr>
        <dsp:cNvPr id="0" name=""/>
        <dsp:cNvSpPr/>
      </dsp:nvSpPr>
      <dsp:spPr>
        <a:xfrm>
          <a:off x="282315" y="956978"/>
          <a:ext cx="1247008" cy="858886"/>
        </a:xfrm>
        <a:prstGeom prst="roundRect">
          <a:avLst/>
        </a:prstGeom>
        <a:solidFill>
          <a:srgbClr val="0C278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0" kern="1200" dirty="0"/>
            <a:t>🔍 </a:t>
          </a:r>
        </a:p>
        <a:p>
          <a:pPr marL="0" lvl="0" indent="0" algn="ctr" defTabSz="488950">
            <a:lnSpc>
              <a:spcPct val="90000"/>
            </a:lnSpc>
            <a:spcBef>
              <a:spcPct val="0"/>
            </a:spcBef>
            <a:spcAft>
              <a:spcPct val="35000"/>
            </a:spcAft>
            <a:buNone/>
          </a:pPr>
          <a:r>
            <a:rPr lang="en-US" sz="1100" b="1" i="0" kern="1200" dirty="0"/>
            <a:t>Deep Discovery Engine</a:t>
          </a:r>
          <a:endParaRPr lang="en-US" sz="1100" kern="1200" dirty="0"/>
        </a:p>
      </dsp:txBody>
      <dsp:txXfrm>
        <a:off x="324242" y="998905"/>
        <a:ext cx="1163154" cy="775032"/>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57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679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7118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740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52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626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24071705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624071705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24071705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2407170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24071705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24071705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83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24071705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24071705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24071705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24071705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24071705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24071705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624071705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62407170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240df15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240df15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2407170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2407170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24071705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24071705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182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096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24071705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2407170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5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hyperlink" Target="https://github.com/Rekklessss/geogpt-rag" TargetMode="External"/><Relationship Id="rId5" Type="http://schemas.openxmlformats.org/officeDocument/2006/relationships/hyperlink" Target="https://youtu.be/6BRW9duBAfY"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Artboard eee– 1.png"/>
          <p:cNvPicPr preferRelativeResize="0"/>
          <p:nvPr/>
        </p:nvPicPr>
        <p:blipFill>
          <a:blip r:embed="rId3">
            <a:alphaModFix/>
          </a:blip>
          <a:stretch>
            <a:fillRect/>
          </a:stretch>
        </p:blipFill>
        <p:spPr>
          <a:xfrm>
            <a:off x="0" y="0"/>
            <a:ext cx="9144008" cy="5143501"/>
          </a:xfrm>
          <a:prstGeom prst="rect">
            <a:avLst/>
          </a:prstGeom>
          <a:noFill/>
          <a:ln>
            <a:noFill/>
          </a:ln>
        </p:spPr>
      </p:pic>
      <p:sp>
        <p:nvSpPr>
          <p:cNvPr id="55" name="Google Shape;55;p13"/>
          <p:cNvSpPr txBox="1"/>
          <p:nvPr/>
        </p:nvSpPr>
        <p:spPr>
          <a:xfrm>
            <a:off x="45396" y="3038333"/>
            <a:ext cx="8988357" cy="19487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tx1"/>
                </a:solidFill>
                <a:latin typeface="+mn-lt"/>
                <a:ea typeface="Google Sans Medium"/>
                <a:cs typeface="SF Mono" panose="020B0009000002000000" pitchFamily="49" charset="0"/>
                <a:sym typeface="Google Sans Medium"/>
              </a:rPr>
              <a:t>Team Name: </a:t>
            </a:r>
            <a:r>
              <a:rPr lang="en-GB" sz="1600" b="1" dirty="0" err="1">
                <a:solidFill>
                  <a:schemeClr val="tx1"/>
                </a:solidFill>
                <a:latin typeface="+mn-lt"/>
                <a:ea typeface="Google Sans Medium"/>
                <a:cs typeface="SF Mono" panose="020B0009000002000000" pitchFamily="49" charset="0"/>
                <a:sym typeface="Google Sans Medium"/>
              </a:rPr>
              <a:t>JugJugGeo</a:t>
            </a:r>
            <a:r>
              <a:rPr lang="en-GB" sz="1600" dirty="0">
                <a:solidFill>
                  <a:schemeClr val="tx1"/>
                </a:solidFill>
                <a:latin typeface="+mn-lt"/>
                <a:ea typeface="Google Sans Medium"/>
                <a:cs typeface="SF Mono" panose="020B0009000002000000" pitchFamily="49" charset="0"/>
                <a:sym typeface="Google Sans Medium"/>
              </a:rPr>
              <a:t> </a:t>
            </a:r>
          </a:p>
          <a:p>
            <a:pPr marL="0" lvl="0" indent="0" algn="l" rtl="0">
              <a:spcBef>
                <a:spcPts val="0"/>
              </a:spcBef>
              <a:spcAft>
                <a:spcPts val="0"/>
              </a:spcAft>
              <a:buNone/>
            </a:pPr>
            <a:endParaRPr lang="en-GB" sz="1600" dirty="0">
              <a:solidFill>
                <a:schemeClr val="tx1"/>
              </a:solidFill>
              <a:latin typeface="SF Mono" panose="020B0009000002000000" pitchFamily="49" charset="0"/>
              <a:ea typeface="Google Sans Medium"/>
              <a:cs typeface="SF Mono" panose="020B0009000002000000" pitchFamily="49" charset="0"/>
              <a:sym typeface="Google Sans Medium"/>
            </a:endParaRPr>
          </a:p>
          <a:p>
            <a:r>
              <a:rPr lang="en-GB" sz="1600" dirty="0">
                <a:solidFill>
                  <a:schemeClr val="tx1"/>
                </a:solidFill>
                <a:latin typeface="+mn-lt"/>
                <a:ea typeface="Google Sans Medium"/>
                <a:cs typeface="SF Mono" panose="020B0009000002000000" pitchFamily="49" charset="0"/>
                <a:sym typeface="Google Sans Medium"/>
              </a:rPr>
              <a:t>Team Leader Name: </a:t>
            </a:r>
            <a:r>
              <a:rPr lang="en-GB" sz="1600" b="1" dirty="0">
                <a:solidFill>
                  <a:schemeClr val="tx1"/>
                </a:solidFill>
                <a:latin typeface="+mn-lt"/>
                <a:ea typeface="Google Sans Medium"/>
                <a:cs typeface="SF Mono" panose="020B0009000002000000" pitchFamily="49" charset="0"/>
                <a:sym typeface="Google Sans Medium"/>
              </a:rPr>
              <a:t>Divyanshu Pabia</a:t>
            </a:r>
          </a:p>
          <a:p>
            <a:endParaRPr lang="en-GB" sz="1600" dirty="0">
              <a:solidFill>
                <a:schemeClr val="tx1"/>
              </a:solidFill>
              <a:latin typeface="+mn-lt"/>
              <a:ea typeface="Google Sans Medium"/>
              <a:cs typeface="SF Mono" panose="020B0009000002000000" pitchFamily="49" charset="0"/>
              <a:sym typeface="Google Sans Medium"/>
            </a:endParaRPr>
          </a:p>
          <a:p>
            <a:pPr lvl="0"/>
            <a:r>
              <a:rPr lang="en-GB" sz="1600" dirty="0">
                <a:solidFill>
                  <a:schemeClr val="tx1"/>
                </a:solidFill>
                <a:latin typeface="+mn-lt"/>
                <a:ea typeface="Google Sans Medium"/>
                <a:cs typeface="SF Mono" panose="020B0009000002000000" pitchFamily="49" charset="0"/>
                <a:sym typeface="Google Sans Medium"/>
              </a:rPr>
              <a:t>Problem Statement: 4 </a:t>
            </a:r>
          </a:p>
          <a:p>
            <a:r>
              <a:rPr lang="en-GB" sz="1600" b="1" dirty="0">
                <a:solidFill>
                  <a:schemeClr val="tx1"/>
                </a:solidFill>
                <a:latin typeface="+mn-lt"/>
                <a:cs typeface="SF Mono" panose="020B0009000002000000" pitchFamily="49" charset="0"/>
              </a:rPr>
              <a:t>Designing a Chain-of-Thought-Based LLM System for Solving Complex Spatial Analysis Tasks Through Intelligent Geoprocessing Orchestration</a:t>
            </a:r>
          </a:p>
        </p:txBody>
      </p:sp>
      <p:pic>
        <p:nvPicPr>
          <p:cNvPr id="5" name="Picture 4">
            <a:extLst>
              <a:ext uri="{FF2B5EF4-FFF2-40B4-BE49-F238E27FC236}">
                <a16:creationId xmlns:a16="http://schemas.microsoft.com/office/drawing/2014/main" id="{F41FB020-87D6-7BC8-7B66-8BFA94EA53F1}"/>
              </a:ext>
            </a:extLst>
          </p:cNvPr>
          <p:cNvPicPr>
            <a:picLocks noChangeAspect="1"/>
          </p:cNvPicPr>
          <p:nvPr/>
        </p:nvPicPr>
        <p:blipFill>
          <a:blip r:embed="rId4"/>
          <a:stretch>
            <a:fillRect/>
          </a:stretch>
        </p:blipFill>
        <p:spPr>
          <a:xfrm>
            <a:off x="2612872" y="3038333"/>
            <a:ext cx="447472" cy="4474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0" name="Google Shape;100;p20"/>
          <p:cNvSpPr txBox="1"/>
          <p:nvPr/>
        </p:nvSpPr>
        <p:spPr>
          <a:xfrm>
            <a:off x="135042" y="477511"/>
            <a:ext cx="4675422"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Feature: Deep Discovery Engine</a:t>
            </a:r>
            <a:endParaRPr sz="1600" b="1" dirty="0">
              <a:solidFill>
                <a:schemeClr val="dk1"/>
              </a:solidFill>
              <a:latin typeface="+mj-lt"/>
              <a:ea typeface="SF Pro Heavy" pitchFamily="2" charset="0"/>
              <a:cs typeface="SF Mono" panose="020B0009000002000000" pitchFamily="49" charset="0"/>
              <a:sym typeface="Google Sans Medium"/>
            </a:endParaRPr>
          </a:p>
        </p:txBody>
      </p:sp>
      <p:sp>
        <p:nvSpPr>
          <p:cNvPr id="18" name="TextBox 17">
            <a:extLst>
              <a:ext uri="{FF2B5EF4-FFF2-40B4-BE49-F238E27FC236}">
                <a16:creationId xmlns:a16="http://schemas.microsoft.com/office/drawing/2014/main" id="{EFBE4FCF-8FED-538B-6A68-FF558968D75D}"/>
              </a:ext>
            </a:extLst>
          </p:cNvPr>
          <p:cNvSpPr txBox="1"/>
          <p:nvPr/>
        </p:nvSpPr>
        <p:spPr>
          <a:xfrm>
            <a:off x="71247" y="866133"/>
            <a:ext cx="5489944" cy="307777"/>
          </a:xfrm>
          <a:prstGeom prst="rect">
            <a:avLst/>
          </a:prstGeom>
          <a:noFill/>
        </p:spPr>
        <p:txBody>
          <a:bodyPr wrap="square">
            <a:spAutoFit/>
          </a:bodyPr>
          <a:lstStyle/>
          <a:p>
            <a:r>
              <a:rPr lang="en-US" b="1" i="1" dirty="0">
                <a:effectLst/>
                <a:latin typeface="Arial" panose="020B0604020202020204" pitchFamily="34" charset="0"/>
                <a:ea typeface="SF Pro Heavy" pitchFamily="2" charset="0"/>
                <a:cs typeface="Arial" panose="020B0604020202020204" pitchFamily="34" charset="0"/>
              </a:rPr>
              <a:t>“</a:t>
            </a:r>
            <a:r>
              <a:rPr lang="en-US" b="1" dirty="0">
                <a:effectLst/>
              </a:rPr>
              <a:t>Autonomous Multi-Step Geospatial Research</a:t>
            </a:r>
            <a:r>
              <a:rPr lang="en-US" b="1" i="1" dirty="0">
                <a:effectLst/>
                <a:latin typeface="Arial" panose="020B0604020202020204" pitchFamily="34" charset="0"/>
                <a:ea typeface="SF Pro Heavy" pitchFamily="2" charset="0"/>
                <a:cs typeface="Arial" panose="020B0604020202020204" pitchFamily="34" charset="0"/>
              </a:rPr>
              <a:t>”</a:t>
            </a:r>
          </a:p>
        </p:txBody>
      </p:sp>
      <p:sp>
        <p:nvSpPr>
          <p:cNvPr id="19" name="TextBox 18">
            <a:extLst>
              <a:ext uri="{FF2B5EF4-FFF2-40B4-BE49-F238E27FC236}">
                <a16:creationId xmlns:a16="http://schemas.microsoft.com/office/drawing/2014/main" id="{509B970F-9526-E695-2BDC-7679BD56295D}"/>
              </a:ext>
            </a:extLst>
          </p:cNvPr>
          <p:cNvSpPr txBox="1"/>
          <p:nvPr/>
        </p:nvSpPr>
        <p:spPr>
          <a:xfrm>
            <a:off x="135042" y="1237698"/>
            <a:ext cx="8873915" cy="1938992"/>
          </a:xfrm>
          <a:prstGeom prst="rect">
            <a:avLst/>
          </a:prstGeom>
          <a:noFill/>
        </p:spPr>
        <p:txBody>
          <a:bodyPr wrap="square" rtlCol="0">
            <a:spAutoFit/>
          </a:bodyPr>
          <a:lstStyle/>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Multi-step research orchestrator:</a:t>
            </a:r>
            <a:r>
              <a:rPr lang="en-US" sz="1200" b="0" i="0" dirty="0">
                <a:solidFill>
                  <a:schemeClr val="tx1"/>
                </a:solidFill>
                <a:effectLst/>
                <a:latin typeface="Arial" panose="020B0604020202020204" pitchFamily="34" charset="0"/>
                <a:cs typeface="Arial" panose="020B0604020202020204" pitchFamily="34" charset="0"/>
              </a:rPr>
              <a:t> A single query triggers an automated </a:t>
            </a:r>
            <a:r>
              <a:rPr lang="en-US" sz="1200" b="1" i="0" dirty="0">
                <a:solidFill>
                  <a:schemeClr val="tx1"/>
                </a:solidFill>
                <a:effectLst/>
                <a:latin typeface="Arial" panose="020B0604020202020204" pitchFamily="34" charset="0"/>
                <a:cs typeface="Arial" panose="020B0604020202020204" pitchFamily="34" charset="0"/>
              </a:rPr>
              <a:t>five-stage</a:t>
            </a:r>
            <a:r>
              <a:rPr lang="en-US" sz="1200" b="0" i="0" dirty="0">
                <a:solidFill>
                  <a:schemeClr val="tx1"/>
                </a:solidFill>
                <a:effectLst/>
                <a:latin typeface="Arial" panose="020B0604020202020204" pitchFamily="34" charset="0"/>
                <a:cs typeface="Arial" panose="020B0604020202020204" pitchFamily="34" charset="0"/>
              </a:rPr>
              <a:t> workflow - scans web, Wikipedia, and your knowledge base, clusters ideas, and homes in on high-value sources. </a:t>
            </a:r>
          </a:p>
          <a:p>
            <a:pPr algn="l">
              <a:buFont typeface="Arial" panose="020B0604020202020204" pitchFamily="34" charset="0"/>
              <a:buChar char="•"/>
            </a:pPr>
            <a:endParaRPr lang="en-US" sz="1200" b="0" i="0"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Live ‘Activity + Sources’ pane:</a:t>
            </a:r>
            <a:r>
              <a:rPr lang="en-US" sz="1200" b="0" i="0" dirty="0">
                <a:solidFill>
                  <a:schemeClr val="tx1"/>
                </a:solidFill>
                <a:effectLst/>
                <a:latin typeface="Arial" panose="020B0604020202020204" pitchFamily="34" charset="0"/>
                <a:cs typeface="Arial" panose="020B0604020202020204" pitchFamily="34" charset="0"/>
              </a:rPr>
              <a:t> Watch the engine read, reason, and cite in real-time, every URL, document chunk, and relevance score is exposed for audit. </a:t>
            </a:r>
          </a:p>
          <a:p>
            <a:pPr algn="l">
              <a:buFont typeface="Arial" panose="020B0604020202020204" pitchFamily="34" charset="0"/>
              <a:buChar char="•"/>
            </a:pPr>
            <a:endParaRPr lang="en-US" sz="1200" b="0" i="0"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Configurable depth &amp; focus:</a:t>
            </a:r>
            <a:r>
              <a:rPr lang="en-US" sz="1200" b="0" i="0" dirty="0">
                <a:solidFill>
                  <a:schemeClr val="tx1"/>
                </a:solidFill>
                <a:effectLst/>
                <a:latin typeface="Arial" panose="020B0604020202020204" pitchFamily="34" charset="0"/>
                <a:cs typeface="Arial" panose="020B0604020202020204" pitchFamily="34" charset="0"/>
              </a:rPr>
              <a:t> Choose up to </a:t>
            </a:r>
            <a:r>
              <a:rPr lang="en-US" sz="1200" b="0" i="0" dirty="0" err="1">
                <a:solidFill>
                  <a:schemeClr val="tx1"/>
                </a:solidFill>
                <a:effectLst/>
                <a:latin typeface="Arial" panose="020B0604020202020204" pitchFamily="34" charset="0"/>
                <a:cs typeface="Arial" panose="020B0604020202020204" pitchFamily="34" charset="0"/>
              </a:rPr>
              <a:t>max_steps</a:t>
            </a:r>
            <a:r>
              <a:rPr lang="en-US" sz="1200" b="0" i="0" dirty="0">
                <a:solidFill>
                  <a:schemeClr val="tx1"/>
                </a:solidFill>
                <a:effectLst/>
                <a:latin typeface="Arial" panose="020B0604020202020204" pitchFamily="34" charset="0"/>
                <a:cs typeface="Arial" panose="020B0604020202020204" pitchFamily="34" charset="0"/>
              </a:rPr>
              <a:t> = 10, toggle web vs KB search - all via the</a:t>
            </a:r>
            <a:r>
              <a:rPr lang="en-US" sz="1200" b="1" i="0" dirty="0">
                <a:solidFill>
                  <a:schemeClr val="tx1"/>
                </a:solidFill>
                <a:effectLst/>
                <a:latin typeface="Arial" panose="020B0604020202020204" pitchFamily="34" charset="0"/>
                <a:cs typeface="Arial" panose="020B0604020202020204" pitchFamily="34" charset="0"/>
              </a:rPr>
              <a:t> /discovery/start</a:t>
            </a:r>
            <a:r>
              <a:rPr lang="en-US" sz="1200" b="0" i="0" dirty="0">
                <a:solidFill>
                  <a:schemeClr val="tx1"/>
                </a:solidFill>
                <a:effectLst/>
                <a:latin typeface="Arial" panose="020B0604020202020204" pitchFamily="34" charset="0"/>
                <a:cs typeface="Arial" panose="020B0604020202020204" pitchFamily="34" charset="0"/>
              </a:rPr>
              <a:t> endpoint. </a:t>
            </a:r>
          </a:p>
          <a:p>
            <a:pPr algn="l">
              <a:buFont typeface="Arial" panose="020B0604020202020204" pitchFamily="34" charset="0"/>
              <a:buChar char="•"/>
            </a:pPr>
            <a:endParaRPr lang="en-US" sz="1200" b="0" i="0"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AI-written Discovery Report:</a:t>
            </a:r>
            <a:r>
              <a:rPr lang="en-US" sz="1200" b="0" i="0" dirty="0">
                <a:solidFill>
                  <a:schemeClr val="tx1"/>
                </a:solidFill>
                <a:effectLst/>
                <a:latin typeface="Arial" panose="020B0604020202020204" pitchFamily="34" charset="0"/>
                <a:cs typeface="Arial" panose="020B0604020202020204" pitchFamily="34" charset="0"/>
              </a:rPr>
              <a:t> When the run completes, </a:t>
            </a:r>
            <a:r>
              <a:rPr lang="en-US" sz="1200" b="0" i="0" dirty="0" err="1">
                <a:solidFill>
                  <a:schemeClr val="tx1"/>
                </a:solidFill>
                <a:effectLst/>
                <a:latin typeface="Arial" panose="020B0604020202020204" pitchFamily="34" charset="0"/>
                <a:cs typeface="Arial" panose="020B0604020202020204" pitchFamily="34" charset="0"/>
              </a:rPr>
              <a:t>GeoGPT</a:t>
            </a:r>
            <a:r>
              <a:rPr lang="en-US" sz="1200" b="0" i="0" dirty="0">
                <a:solidFill>
                  <a:schemeClr val="tx1"/>
                </a:solidFill>
                <a:effectLst/>
                <a:latin typeface="Arial" panose="020B0604020202020204" pitchFamily="34" charset="0"/>
                <a:cs typeface="Arial" panose="020B0604020202020204" pitchFamily="34" charset="0"/>
              </a:rPr>
              <a:t> stitches findings, charts, and citations into a narrative you can export or continue chatting over. </a:t>
            </a:r>
          </a:p>
        </p:txBody>
      </p:sp>
      <p:pic>
        <p:nvPicPr>
          <p:cNvPr id="20" name="Picture 19">
            <a:extLst>
              <a:ext uri="{FF2B5EF4-FFF2-40B4-BE49-F238E27FC236}">
                <a16:creationId xmlns:a16="http://schemas.microsoft.com/office/drawing/2014/main" id="{326FE293-2ECB-C38A-F10A-F33FE85DE902}"/>
              </a:ext>
            </a:extLst>
          </p:cNvPr>
          <p:cNvPicPr>
            <a:picLocks noChangeAspect="1"/>
          </p:cNvPicPr>
          <p:nvPr/>
        </p:nvPicPr>
        <p:blipFill>
          <a:blip r:embed="rId4"/>
          <a:stretch>
            <a:fillRect/>
          </a:stretch>
        </p:blipFill>
        <p:spPr>
          <a:xfrm>
            <a:off x="4348264" y="57639"/>
            <a:ext cx="447472" cy="447472"/>
          </a:xfrm>
          <a:prstGeom prst="rect">
            <a:avLst/>
          </a:prstGeom>
        </p:spPr>
      </p:pic>
      <p:pic>
        <p:nvPicPr>
          <p:cNvPr id="3" name="Picture 2">
            <a:extLst>
              <a:ext uri="{FF2B5EF4-FFF2-40B4-BE49-F238E27FC236}">
                <a16:creationId xmlns:a16="http://schemas.microsoft.com/office/drawing/2014/main" id="{5AEBBD9B-D9C3-419E-F9BC-0CE0319CF54E}"/>
              </a:ext>
            </a:extLst>
          </p:cNvPr>
          <p:cNvPicPr>
            <a:picLocks noChangeAspect="1"/>
          </p:cNvPicPr>
          <p:nvPr/>
        </p:nvPicPr>
        <p:blipFill>
          <a:blip r:embed="rId5"/>
          <a:stretch>
            <a:fillRect/>
          </a:stretch>
        </p:blipFill>
        <p:spPr>
          <a:xfrm>
            <a:off x="2816219" y="2952123"/>
            <a:ext cx="4352973" cy="2041589"/>
          </a:xfrm>
          <a:prstGeom prst="rect">
            <a:avLst/>
          </a:prstGeom>
        </p:spPr>
      </p:pic>
    </p:spTree>
    <p:extLst>
      <p:ext uri="{BB962C8B-B14F-4D97-AF65-F5344CB8AC3E}">
        <p14:creationId xmlns:p14="http://schemas.microsoft.com/office/powerpoint/2010/main" val="684389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pic>
        <p:nvPicPr>
          <p:cNvPr id="20" name="Picture 19">
            <a:extLst>
              <a:ext uri="{FF2B5EF4-FFF2-40B4-BE49-F238E27FC236}">
                <a16:creationId xmlns:a16="http://schemas.microsoft.com/office/drawing/2014/main" id="{326FE293-2ECB-C38A-F10A-F33FE85DE902}"/>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8C169761-23D2-ADB1-FC98-AC1F4C8CCAD3}"/>
              </a:ext>
            </a:extLst>
          </p:cNvPr>
          <p:cNvSpPr txBox="1"/>
          <p:nvPr/>
        </p:nvSpPr>
        <p:spPr>
          <a:xfrm>
            <a:off x="0" y="505111"/>
            <a:ext cx="5259572"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Feature: Deep Discovery Engine(UI)</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2" name="Picture 1">
            <a:extLst>
              <a:ext uri="{FF2B5EF4-FFF2-40B4-BE49-F238E27FC236}">
                <a16:creationId xmlns:a16="http://schemas.microsoft.com/office/drawing/2014/main" id="{91A3A486-E723-AC8E-AC67-205C39197563}"/>
              </a:ext>
            </a:extLst>
          </p:cNvPr>
          <p:cNvPicPr>
            <a:picLocks noChangeAspect="1"/>
          </p:cNvPicPr>
          <p:nvPr/>
        </p:nvPicPr>
        <p:blipFill>
          <a:blip r:embed="rId5"/>
          <a:stretch>
            <a:fillRect/>
          </a:stretch>
        </p:blipFill>
        <p:spPr>
          <a:xfrm>
            <a:off x="1228100" y="924556"/>
            <a:ext cx="6687799" cy="4075639"/>
          </a:xfrm>
          <a:prstGeom prst="rect">
            <a:avLst/>
          </a:prstGeom>
        </p:spPr>
      </p:pic>
    </p:spTree>
    <p:extLst>
      <p:ext uri="{BB962C8B-B14F-4D97-AF65-F5344CB8AC3E}">
        <p14:creationId xmlns:p14="http://schemas.microsoft.com/office/powerpoint/2010/main" val="397435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2" name="Google Shape;100;p20">
            <a:extLst>
              <a:ext uri="{FF2B5EF4-FFF2-40B4-BE49-F238E27FC236}">
                <a16:creationId xmlns:a16="http://schemas.microsoft.com/office/drawing/2014/main" id="{1B83D1E4-0C7D-4FF1-4A25-E6B95E40F2B0}"/>
              </a:ext>
            </a:extLst>
          </p:cNvPr>
          <p:cNvSpPr txBox="1"/>
          <p:nvPr/>
        </p:nvSpPr>
        <p:spPr>
          <a:xfrm>
            <a:off x="135042" y="477511"/>
            <a:ext cx="508465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Architecture Diagram (Please Zoom IN)</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6" name="Picture 5">
            <a:extLst>
              <a:ext uri="{FF2B5EF4-FFF2-40B4-BE49-F238E27FC236}">
                <a16:creationId xmlns:a16="http://schemas.microsoft.com/office/drawing/2014/main" id="{CFDB30E8-F0C8-995B-9AA7-58DCDB036081}"/>
              </a:ext>
            </a:extLst>
          </p:cNvPr>
          <p:cNvPicPr>
            <a:picLocks noChangeAspect="1"/>
          </p:cNvPicPr>
          <p:nvPr/>
        </p:nvPicPr>
        <p:blipFill>
          <a:blip r:embed="rId4"/>
          <a:stretch>
            <a:fillRect/>
          </a:stretch>
        </p:blipFill>
        <p:spPr>
          <a:xfrm>
            <a:off x="1051223" y="811331"/>
            <a:ext cx="6594081" cy="4207161"/>
          </a:xfrm>
          <a:prstGeom prst="rect">
            <a:avLst/>
          </a:prstGeom>
        </p:spPr>
      </p:pic>
      <p:pic>
        <p:nvPicPr>
          <p:cNvPr id="7" name="Picture 6">
            <a:extLst>
              <a:ext uri="{FF2B5EF4-FFF2-40B4-BE49-F238E27FC236}">
                <a16:creationId xmlns:a16="http://schemas.microsoft.com/office/drawing/2014/main" id="{1B66F948-3FB1-CCAF-B9DF-BF0CA1D4D629}"/>
              </a:ext>
            </a:extLst>
          </p:cNvPr>
          <p:cNvPicPr>
            <a:picLocks noChangeAspect="1"/>
          </p:cNvPicPr>
          <p:nvPr/>
        </p:nvPicPr>
        <p:blipFill>
          <a:blip r:embed="rId5"/>
          <a:stretch>
            <a:fillRect/>
          </a:stretch>
        </p:blipFill>
        <p:spPr>
          <a:xfrm>
            <a:off x="4348264" y="57639"/>
            <a:ext cx="447472" cy="447472"/>
          </a:xfrm>
          <a:prstGeom prst="rect">
            <a:avLst/>
          </a:prstGeom>
        </p:spPr>
      </p:pic>
    </p:spTree>
    <p:extLst>
      <p:ext uri="{BB962C8B-B14F-4D97-AF65-F5344CB8AC3E}">
        <p14:creationId xmlns:p14="http://schemas.microsoft.com/office/powerpoint/2010/main" val="100681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2" name="Google Shape;100;p20">
            <a:extLst>
              <a:ext uri="{FF2B5EF4-FFF2-40B4-BE49-F238E27FC236}">
                <a16:creationId xmlns:a16="http://schemas.microsoft.com/office/drawing/2014/main" id="{1B83D1E4-0C7D-4FF1-4A25-E6B95E40F2B0}"/>
              </a:ext>
            </a:extLst>
          </p:cNvPr>
          <p:cNvSpPr txBox="1"/>
          <p:nvPr/>
        </p:nvSpPr>
        <p:spPr>
          <a:xfrm>
            <a:off x="135042" y="477511"/>
            <a:ext cx="493225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Process Flow Diagram (Please Zoom IN)</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7" name="Picture 6">
            <a:extLst>
              <a:ext uri="{FF2B5EF4-FFF2-40B4-BE49-F238E27FC236}">
                <a16:creationId xmlns:a16="http://schemas.microsoft.com/office/drawing/2014/main" id="{1A5EFCBC-C72C-AC33-E64C-2AAAD07838AA}"/>
              </a:ext>
            </a:extLst>
          </p:cNvPr>
          <p:cNvPicPr>
            <a:picLocks noChangeAspect="1"/>
          </p:cNvPicPr>
          <p:nvPr/>
        </p:nvPicPr>
        <p:blipFill>
          <a:blip r:embed="rId4"/>
          <a:stretch>
            <a:fillRect/>
          </a:stretch>
        </p:blipFill>
        <p:spPr>
          <a:xfrm>
            <a:off x="259091" y="1959632"/>
            <a:ext cx="8625818" cy="1224236"/>
          </a:xfrm>
          <a:prstGeom prst="rect">
            <a:avLst/>
          </a:prstGeom>
        </p:spPr>
      </p:pic>
      <p:pic>
        <p:nvPicPr>
          <p:cNvPr id="8" name="Picture 7">
            <a:extLst>
              <a:ext uri="{FF2B5EF4-FFF2-40B4-BE49-F238E27FC236}">
                <a16:creationId xmlns:a16="http://schemas.microsoft.com/office/drawing/2014/main" id="{97883D73-60AA-7103-1D8F-EF64974C7B79}"/>
              </a:ext>
            </a:extLst>
          </p:cNvPr>
          <p:cNvPicPr>
            <a:picLocks noChangeAspect="1"/>
          </p:cNvPicPr>
          <p:nvPr/>
        </p:nvPicPr>
        <p:blipFill>
          <a:blip r:embed="rId5"/>
          <a:stretch>
            <a:fillRect/>
          </a:stretch>
        </p:blipFill>
        <p:spPr>
          <a:xfrm>
            <a:off x="4348264" y="57639"/>
            <a:ext cx="447472" cy="447472"/>
          </a:xfrm>
          <a:prstGeom prst="rect">
            <a:avLst/>
          </a:prstGeom>
        </p:spPr>
      </p:pic>
    </p:spTree>
    <p:extLst>
      <p:ext uri="{BB962C8B-B14F-4D97-AF65-F5344CB8AC3E}">
        <p14:creationId xmlns:p14="http://schemas.microsoft.com/office/powerpoint/2010/main" val="3136402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8" y="0"/>
            <a:ext cx="9144008" cy="5143501"/>
          </a:xfrm>
          <a:prstGeom prst="rect">
            <a:avLst/>
          </a:prstGeom>
          <a:noFill/>
          <a:ln>
            <a:noFill/>
          </a:ln>
        </p:spPr>
      </p:pic>
      <p:sp>
        <p:nvSpPr>
          <p:cNvPr id="2" name="Google Shape;100;p20">
            <a:extLst>
              <a:ext uri="{FF2B5EF4-FFF2-40B4-BE49-F238E27FC236}">
                <a16:creationId xmlns:a16="http://schemas.microsoft.com/office/drawing/2014/main" id="{1B83D1E4-0C7D-4FF1-4A25-E6B95E40F2B0}"/>
              </a:ext>
            </a:extLst>
          </p:cNvPr>
          <p:cNvSpPr txBox="1"/>
          <p:nvPr/>
        </p:nvSpPr>
        <p:spPr>
          <a:xfrm>
            <a:off x="135042" y="477511"/>
            <a:ext cx="680550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AWS Deployment Architecture Diagram (Please Zoom IN)</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6" name="Picture 5">
            <a:extLst>
              <a:ext uri="{FF2B5EF4-FFF2-40B4-BE49-F238E27FC236}">
                <a16:creationId xmlns:a16="http://schemas.microsoft.com/office/drawing/2014/main" id="{9C4F1DE3-34FC-CCFC-7DE7-F48EBD34B355}"/>
              </a:ext>
            </a:extLst>
          </p:cNvPr>
          <p:cNvPicPr>
            <a:picLocks noChangeAspect="1"/>
          </p:cNvPicPr>
          <p:nvPr/>
        </p:nvPicPr>
        <p:blipFill>
          <a:blip r:embed="rId4"/>
          <a:stretch>
            <a:fillRect/>
          </a:stretch>
        </p:blipFill>
        <p:spPr>
          <a:xfrm>
            <a:off x="4348264" y="57639"/>
            <a:ext cx="447472" cy="447472"/>
          </a:xfrm>
          <a:prstGeom prst="rect">
            <a:avLst/>
          </a:prstGeom>
        </p:spPr>
      </p:pic>
      <p:pic>
        <p:nvPicPr>
          <p:cNvPr id="5" name="Picture 4">
            <a:extLst>
              <a:ext uri="{FF2B5EF4-FFF2-40B4-BE49-F238E27FC236}">
                <a16:creationId xmlns:a16="http://schemas.microsoft.com/office/drawing/2014/main" id="{E16CDD11-FF48-3240-A6D3-3B703F4B261A}"/>
              </a:ext>
            </a:extLst>
          </p:cNvPr>
          <p:cNvPicPr>
            <a:picLocks noChangeAspect="1"/>
          </p:cNvPicPr>
          <p:nvPr/>
        </p:nvPicPr>
        <p:blipFill>
          <a:blip r:embed="rId5"/>
          <a:stretch>
            <a:fillRect/>
          </a:stretch>
        </p:blipFill>
        <p:spPr>
          <a:xfrm>
            <a:off x="909536" y="816768"/>
            <a:ext cx="7772400" cy="4149328"/>
          </a:xfrm>
          <a:prstGeom prst="rect">
            <a:avLst/>
          </a:prstGeom>
        </p:spPr>
      </p:pic>
    </p:spTree>
    <p:extLst>
      <p:ext uri="{BB962C8B-B14F-4D97-AF65-F5344CB8AC3E}">
        <p14:creationId xmlns:p14="http://schemas.microsoft.com/office/powerpoint/2010/main" val="228812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8" y="0"/>
            <a:ext cx="9144008" cy="5143501"/>
          </a:xfrm>
          <a:prstGeom prst="rect">
            <a:avLst/>
          </a:prstGeom>
          <a:noFill/>
          <a:ln>
            <a:noFill/>
          </a:ln>
        </p:spPr>
      </p:pic>
      <p:sp>
        <p:nvSpPr>
          <p:cNvPr id="2" name="Google Shape;100;p20">
            <a:extLst>
              <a:ext uri="{FF2B5EF4-FFF2-40B4-BE49-F238E27FC236}">
                <a16:creationId xmlns:a16="http://schemas.microsoft.com/office/drawing/2014/main" id="{1B83D1E4-0C7D-4FF1-4A25-E6B95E40F2B0}"/>
              </a:ext>
            </a:extLst>
          </p:cNvPr>
          <p:cNvSpPr txBox="1"/>
          <p:nvPr/>
        </p:nvSpPr>
        <p:spPr>
          <a:xfrm>
            <a:off x="135042" y="477511"/>
            <a:ext cx="436075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Use Case Diagram (Please Zoom IN)</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4" name="Picture 3">
            <a:extLst>
              <a:ext uri="{FF2B5EF4-FFF2-40B4-BE49-F238E27FC236}">
                <a16:creationId xmlns:a16="http://schemas.microsoft.com/office/drawing/2014/main" id="{D320C1D6-A90E-09DD-09DE-35897AE6E852}"/>
              </a:ext>
            </a:extLst>
          </p:cNvPr>
          <p:cNvPicPr>
            <a:picLocks noChangeAspect="1"/>
          </p:cNvPicPr>
          <p:nvPr/>
        </p:nvPicPr>
        <p:blipFill>
          <a:blip r:embed="rId4"/>
          <a:stretch>
            <a:fillRect/>
          </a:stretch>
        </p:blipFill>
        <p:spPr>
          <a:xfrm>
            <a:off x="61877" y="1970215"/>
            <a:ext cx="9020245" cy="1050013"/>
          </a:xfrm>
          <a:prstGeom prst="rect">
            <a:avLst/>
          </a:prstGeom>
        </p:spPr>
      </p:pic>
      <p:pic>
        <p:nvPicPr>
          <p:cNvPr id="6" name="Picture 5">
            <a:extLst>
              <a:ext uri="{FF2B5EF4-FFF2-40B4-BE49-F238E27FC236}">
                <a16:creationId xmlns:a16="http://schemas.microsoft.com/office/drawing/2014/main" id="{9C4F1DE3-34FC-CCFC-7DE7-F48EBD34B355}"/>
              </a:ext>
            </a:extLst>
          </p:cNvPr>
          <p:cNvPicPr>
            <a:picLocks noChangeAspect="1"/>
          </p:cNvPicPr>
          <p:nvPr/>
        </p:nvPicPr>
        <p:blipFill>
          <a:blip r:embed="rId5"/>
          <a:stretch>
            <a:fillRect/>
          </a:stretch>
        </p:blipFill>
        <p:spPr>
          <a:xfrm>
            <a:off x="4348264" y="57639"/>
            <a:ext cx="447472" cy="447472"/>
          </a:xfrm>
          <a:prstGeom prst="rect">
            <a:avLst/>
          </a:prstGeom>
        </p:spPr>
      </p:pic>
    </p:spTree>
    <p:extLst>
      <p:ext uri="{BB962C8B-B14F-4D97-AF65-F5344CB8AC3E}">
        <p14:creationId xmlns:p14="http://schemas.microsoft.com/office/powerpoint/2010/main" val="49437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pic>
        <p:nvPicPr>
          <p:cNvPr id="2" name="Picture 1">
            <a:extLst>
              <a:ext uri="{FF2B5EF4-FFF2-40B4-BE49-F238E27FC236}">
                <a16:creationId xmlns:a16="http://schemas.microsoft.com/office/drawing/2014/main" id="{F7097C7C-442F-4C10-201C-75B43A92595A}"/>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3E5996D2-DD60-CE59-A8C2-DB8F1FC06862}"/>
              </a:ext>
            </a:extLst>
          </p:cNvPr>
          <p:cNvSpPr txBox="1"/>
          <p:nvPr/>
        </p:nvSpPr>
        <p:spPr>
          <a:xfrm>
            <a:off x="135042" y="477511"/>
            <a:ext cx="478620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Technologies Used (Technical README)</a:t>
            </a:r>
            <a:endParaRPr sz="1600" b="1" dirty="0">
              <a:solidFill>
                <a:schemeClr val="dk1"/>
              </a:solidFill>
              <a:latin typeface="+mj-lt"/>
              <a:ea typeface="SF Pro Heavy" pitchFamily="2" charset="0"/>
              <a:cs typeface="SF Mono" panose="020B0009000002000000" pitchFamily="49" charset="0"/>
              <a:sym typeface="Google Sans Medium"/>
            </a:endParaRPr>
          </a:p>
        </p:txBody>
      </p:sp>
      <p:graphicFrame>
        <p:nvGraphicFramePr>
          <p:cNvPr id="4" name="Table 3">
            <a:extLst>
              <a:ext uri="{FF2B5EF4-FFF2-40B4-BE49-F238E27FC236}">
                <a16:creationId xmlns:a16="http://schemas.microsoft.com/office/drawing/2014/main" id="{84C41858-DCA9-83BD-01BA-C46D2E4F98B0}"/>
              </a:ext>
            </a:extLst>
          </p:cNvPr>
          <p:cNvGraphicFramePr>
            <a:graphicFrameLocks noGrp="1"/>
          </p:cNvGraphicFramePr>
          <p:nvPr>
            <p:extLst>
              <p:ext uri="{D42A27DB-BD31-4B8C-83A1-F6EECF244321}">
                <p14:modId xmlns:p14="http://schemas.microsoft.com/office/powerpoint/2010/main" val="508089248"/>
              </p:ext>
            </p:extLst>
          </p:nvPr>
        </p:nvGraphicFramePr>
        <p:xfrm>
          <a:off x="266701" y="954787"/>
          <a:ext cx="8553450" cy="3887038"/>
        </p:xfrm>
        <a:graphic>
          <a:graphicData uri="http://schemas.openxmlformats.org/drawingml/2006/table">
            <a:tbl>
              <a:tblPr>
                <a:tableStyleId>{8CAA7D18-D298-482A-838B-3D42933B7079}</a:tableStyleId>
              </a:tblPr>
              <a:tblGrid>
                <a:gridCol w="1809749">
                  <a:extLst>
                    <a:ext uri="{9D8B030D-6E8A-4147-A177-3AD203B41FA5}">
                      <a16:colId xmlns:a16="http://schemas.microsoft.com/office/drawing/2014/main" val="2556649570"/>
                    </a:ext>
                  </a:extLst>
                </a:gridCol>
                <a:gridCol w="2743200">
                  <a:extLst>
                    <a:ext uri="{9D8B030D-6E8A-4147-A177-3AD203B41FA5}">
                      <a16:colId xmlns:a16="http://schemas.microsoft.com/office/drawing/2014/main" val="2761327098"/>
                    </a:ext>
                  </a:extLst>
                </a:gridCol>
                <a:gridCol w="4000501">
                  <a:extLst>
                    <a:ext uri="{9D8B030D-6E8A-4147-A177-3AD203B41FA5}">
                      <a16:colId xmlns:a16="http://schemas.microsoft.com/office/drawing/2014/main" val="2652394954"/>
                    </a:ext>
                  </a:extLst>
                </a:gridCol>
              </a:tblGrid>
              <a:tr h="165840">
                <a:tc>
                  <a:txBody>
                    <a:bodyPr/>
                    <a:lstStyle/>
                    <a:p>
                      <a:r>
                        <a:rPr lang="en-US" sz="1200" b="1"/>
                        <a:t>Layer</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a:t>Key Tech</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a:t>Why it matters</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1149738332"/>
                  </a:ext>
                </a:extLst>
              </a:tr>
              <a:tr h="514103">
                <a:tc>
                  <a:txBody>
                    <a:bodyPr/>
                    <a:lstStyle/>
                    <a:p>
                      <a:r>
                        <a:rPr lang="en-US" sz="1200" b="1" dirty="0"/>
                        <a:t>Frontend UI</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err="1"/>
                        <a:t>Next.js</a:t>
                      </a:r>
                      <a:r>
                        <a:rPr lang="en-US" sz="1200" b="1" dirty="0"/>
                        <a:t> 14</a:t>
                      </a:r>
                      <a:r>
                        <a:rPr lang="en-US" sz="1200" dirty="0"/>
                        <a:t> · </a:t>
                      </a:r>
                      <a:r>
                        <a:rPr lang="en-US" sz="1200" b="1" dirty="0"/>
                        <a:t>React 19</a:t>
                      </a:r>
                      <a:r>
                        <a:rPr lang="en-US" sz="1200" dirty="0"/>
                        <a:t> · </a:t>
                      </a:r>
                      <a:r>
                        <a:rPr lang="en-US" sz="1200" b="1" dirty="0"/>
                        <a:t>TypeScript</a:t>
                      </a:r>
                      <a:r>
                        <a:rPr lang="en-US" sz="1200" dirty="0"/>
                        <a:t> · </a:t>
                      </a:r>
                      <a:r>
                        <a:rPr lang="en-US" sz="1200" b="1" dirty="0"/>
                        <a:t>Tailwind CSS 4</a:t>
                      </a:r>
                      <a:r>
                        <a:rPr lang="en-US" sz="1200" dirty="0"/>
                        <a:t> · </a:t>
                      </a:r>
                      <a:r>
                        <a:rPr lang="en-US" sz="1200" b="1" dirty="0" err="1"/>
                        <a:t>shadcn</a:t>
                      </a:r>
                      <a:r>
                        <a:rPr lang="en-US" sz="1200" b="1" dirty="0"/>
                        <a:t>/</a:t>
                      </a:r>
                      <a:r>
                        <a:rPr lang="en-US" sz="1200" b="1" dirty="0" err="1"/>
                        <a:t>ui</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dirty="0"/>
                        <a:t>Gives users a lightning-fast chat console and interactive map panels that work on any device without installs.</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1277162384"/>
                  </a:ext>
                </a:extLst>
              </a:tr>
              <a:tr h="514103">
                <a:tc>
                  <a:txBody>
                    <a:bodyPr/>
                    <a:lstStyle/>
                    <a:p>
                      <a:r>
                        <a:rPr lang="en-US" sz="1200" b="1" dirty="0"/>
                        <a:t>LLM &amp; Reasoning</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a:t>GeoGPT-R1</a:t>
                      </a:r>
                      <a:r>
                        <a:rPr lang="en-US" sz="1200" dirty="0"/>
                        <a:t> (fine-tuned Qwen-1.5-7B) · </a:t>
                      </a:r>
                      <a:r>
                        <a:rPr lang="en-US" sz="1200" b="1" dirty="0"/>
                        <a:t>GeoReranker-568 M</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dirty="0"/>
                        <a:t>The brain of the app, it understands spatial language and picks the best answer steps with expert accuracy.</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171269031"/>
                  </a:ext>
                </a:extLst>
              </a:tr>
              <a:tr h="398016">
                <a:tc>
                  <a:txBody>
                    <a:bodyPr/>
                    <a:lstStyle/>
                    <a:p>
                      <a:r>
                        <a:rPr lang="en-US" sz="1200" b="1"/>
                        <a:t>Embeddings &amp; Vector Store</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a:t>GeoEmbedding-7B</a:t>
                      </a:r>
                      <a:r>
                        <a:rPr lang="en-US" sz="1200" dirty="0"/>
                        <a:t> · </a:t>
                      </a:r>
                      <a:r>
                        <a:rPr lang="en-US" sz="1200" b="1" dirty="0" err="1"/>
                        <a:t>Zilliz</a:t>
                      </a:r>
                      <a:r>
                        <a:rPr lang="en-US" sz="1200" b="1" dirty="0"/>
                        <a:t> Cloud / Milvus v2.4</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dirty="0"/>
                        <a:t>Finds the right page or paragraph in millions of documents in under a fifth of a second.</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1307031068"/>
                  </a:ext>
                </a:extLst>
              </a:tr>
              <a:tr h="398016">
                <a:tc>
                  <a:txBody>
                    <a:bodyPr/>
                    <a:lstStyle/>
                    <a:p>
                      <a:r>
                        <a:rPr lang="en-US" sz="1200" b="1"/>
                        <a:t>Geoprocessing Engine</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err="1"/>
                        <a:t>PyQGIS</a:t>
                      </a:r>
                      <a:r>
                        <a:rPr lang="en-US" sz="1200" b="1" dirty="0"/>
                        <a:t> 3.34</a:t>
                      </a:r>
                      <a:r>
                        <a:rPr lang="en-US" sz="1200" dirty="0"/>
                        <a:t> · </a:t>
                      </a:r>
                      <a:r>
                        <a:rPr lang="en-US" sz="1200" b="1" dirty="0" err="1"/>
                        <a:t>WhiteboxTools</a:t>
                      </a:r>
                      <a:r>
                        <a:rPr lang="en-US" sz="1200" b="1" dirty="0"/>
                        <a:t> 2.3</a:t>
                      </a:r>
                      <a:r>
                        <a:rPr lang="en-US" sz="1200" dirty="0"/>
                        <a:t> · </a:t>
                      </a:r>
                      <a:r>
                        <a:rPr lang="en-US" sz="1200" b="1" dirty="0"/>
                        <a:t>GDAL 3.8</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dirty="0"/>
                        <a:t>Runs 800+ professional GIS algorithms. No expensive desktop software needed.</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2301496088"/>
                  </a:ext>
                </a:extLst>
              </a:tr>
              <a:tr h="514103">
                <a:tc>
                  <a:txBody>
                    <a:bodyPr/>
                    <a:lstStyle/>
                    <a:p>
                      <a:r>
                        <a:rPr lang="en-US" sz="1200" b="1"/>
                        <a:t>Data Access</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a:t>Microsoft Planetary Computer STAC</a:t>
                      </a:r>
                      <a:r>
                        <a:rPr lang="en-US" sz="1200" dirty="0"/>
                        <a:t> · </a:t>
                      </a:r>
                      <a:r>
                        <a:rPr lang="en-US" sz="1200" b="1" dirty="0"/>
                        <a:t>ISRO </a:t>
                      </a:r>
                      <a:r>
                        <a:rPr lang="en-US" sz="1200" b="1" dirty="0" err="1"/>
                        <a:t>Bhoonidhi</a:t>
                      </a:r>
                      <a:r>
                        <a:rPr lang="en-US" sz="1200" b="1" dirty="0"/>
                        <a:t> STAC</a:t>
                      </a:r>
                      <a:r>
                        <a:rPr lang="en-US" sz="1200" dirty="0"/>
                        <a:t> · Copernicus DEM · CHIRPS rainfall</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a:t>Pulls both global and Indian satellite imagery on-demand so analyses are always up-to-date.</a:t>
                      </a:r>
                      <a:endParaRPr lang="en-US" sz="120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3249301876"/>
                  </a:ext>
                </a:extLst>
              </a:tr>
              <a:tr h="398016">
                <a:tc>
                  <a:txBody>
                    <a:bodyPr/>
                    <a:lstStyle/>
                    <a:p>
                      <a:r>
                        <a:rPr lang="en-US" sz="1200" b="1"/>
                        <a:t>API &amp; Micro-services</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a:t>FastAPI</a:t>
                      </a:r>
                      <a:r>
                        <a:rPr lang="en-US" sz="1200"/>
                        <a:t> · </a:t>
                      </a:r>
                      <a:r>
                        <a:rPr lang="en-US" sz="1200" b="1"/>
                        <a:t>gRPC</a:t>
                      </a:r>
                      <a:r>
                        <a:rPr lang="en-US" sz="1200"/>
                        <a:t> · </a:t>
                      </a:r>
                      <a:r>
                        <a:rPr lang="en-US" sz="1200" b="1"/>
                        <a:t>LangChain</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dirty="0"/>
                        <a:t>Streams answers in real time and lets internal services talk to each other.</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790964428"/>
                  </a:ext>
                </a:extLst>
              </a:tr>
              <a:tr h="514103">
                <a:tc>
                  <a:txBody>
                    <a:bodyPr/>
                    <a:lstStyle/>
                    <a:p>
                      <a:r>
                        <a:rPr lang="en-US" sz="1200" b="1"/>
                        <a:t>DevOps &amp; Infra</a:t>
                      </a:r>
                      <a:endParaRPr lang="en-US" sz="120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b="1" dirty="0"/>
                        <a:t>Docker / Compose</a:t>
                      </a:r>
                      <a:r>
                        <a:rPr lang="en-US" sz="1200" dirty="0"/>
                        <a:t> · </a:t>
                      </a:r>
                      <a:r>
                        <a:rPr lang="en-US" sz="1200" b="1" dirty="0"/>
                        <a:t>AWS </a:t>
                      </a:r>
                      <a:r>
                        <a:rPr lang="en-US" sz="1200" b="1" dirty="0" err="1"/>
                        <a:t>SageMaker</a:t>
                      </a:r>
                      <a:r>
                        <a:rPr lang="en-US" sz="1200" dirty="0"/>
                        <a:t> (LLM) · </a:t>
                      </a:r>
                      <a:r>
                        <a:rPr lang="en-US" sz="1200" b="1" dirty="0"/>
                        <a:t>AWS EC2 + ALB+VPC+EBS</a:t>
                      </a:r>
                      <a:r>
                        <a:rPr lang="en-US" sz="1200" dirty="0"/>
                        <a:t> (RAG) · </a:t>
                      </a:r>
                      <a:r>
                        <a:rPr lang="en-US" sz="1200" b="1" dirty="0"/>
                        <a:t>Terraform</a:t>
                      </a:r>
                      <a:r>
                        <a:rPr lang="en-US" sz="1200" dirty="0"/>
                        <a:t> · </a:t>
                      </a:r>
                      <a:r>
                        <a:rPr lang="en-US" sz="1200" b="1" dirty="0"/>
                        <a:t>GitHub Actions</a:t>
                      </a:r>
                      <a:endParaRPr lang="en-US" sz="1200" dirty="0">
                        <a:latin typeface="Arial" panose="020B0604020202020204" pitchFamily="34" charset="0"/>
                        <a:cs typeface="Arial" panose="020B0604020202020204" pitchFamily="34" charset="0"/>
                      </a:endParaRPr>
                    </a:p>
                  </a:txBody>
                  <a:tcPr marL="49752" marR="49752" marT="24876" marB="24876" anchor="ctr"/>
                </a:tc>
                <a:tc>
                  <a:txBody>
                    <a:bodyPr/>
                    <a:lstStyle/>
                    <a:p>
                      <a:r>
                        <a:rPr lang="en-US" sz="1200" dirty="0"/>
                        <a:t>One-command deploys and blue-green updates with zero downtime keep the team shipping fast.</a:t>
                      </a:r>
                      <a:endParaRPr lang="en-US" sz="1200" dirty="0">
                        <a:latin typeface="Arial" panose="020B0604020202020204" pitchFamily="34" charset="0"/>
                        <a:cs typeface="Arial" panose="020B0604020202020204" pitchFamily="34" charset="0"/>
                      </a:endParaRPr>
                    </a:p>
                  </a:txBody>
                  <a:tcPr marL="49752" marR="49752" marT="24876" marB="24876" anchor="ctr"/>
                </a:tc>
                <a:extLst>
                  <a:ext uri="{0D108BD9-81ED-4DB2-BD59-A6C34878D82A}">
                    <a16:rowId xmlns:a16="http://schemas.microsoft.com/office/drawing/2014/main" val="363439972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title="Artboard eee– 2.png"/>
          <p:cNvPicPr preferRelativeResize="0"/>
          <p:nvPr/>
        </p:nvPicPr>
        <p:blipFill rotWithShape="1">
          <a:blip r:embed="rId3">
            <a:alphaModFix/>
          </a:blip>
          <a:srcRect/>
          <a:stretch/>
        </p:blipFill>
        <p:spPr>
          <a:xfrm>
            <a:off x="0" y="-1"/>
            <a:ext cx="9144008" cy="5143501"/>
          </a:xfrm>
          <a:prstGeom prst="rect">
            <a:avLst/>
          </a:prstGeom>
          <a:noFill/>
          <a:ln>
            <a:noFill/>
          </a:ln>
        </p:spPr>
      </p:pic>
      <p:pic>
        <p:nvPicPr>
          <p:cNvPr id="2" name="Picture 1">
            <a:extLst>
              <a:ext uri="{FF2B5EF4-FFF2-40B4-BE49-F238E27FC236}">
                <a16:creationId xmlns:a16="http://schemas.microsoft.com/office/drawing/2014/main" id="{C65CE595-C6A7-9C5F-27BC-EAFFC72AD0B6}"/>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94F00BFF-8D31-ACF3-63CC-75D9A1D2A1ED}"/>
              </a:ext>
            </a:extLst>
          </p:cNvPr>
          <p:cNvSpPr txBox="1"/>
          <p:nvPr/>
        </p:nvSpPr>
        <p:spPr>
          <a:xfrm>
            <a:off x="176294" y="562751"/>
            <a:ext cx="478620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Implementation Cost</a:t>
            </a:r>
            <a:endParaRPr sz="1600" b="1" dirty="0">
              <a:solidFill>
                <a:schemeClr val="dk1"/>
              </a:solidFill>
              <a:latin typeface="+mj-lt"/>
              <a:ea typeface="SF Pro Heavy" pitchFamily="2" charset="0"/>
              <a:cs typeface="SF Mono" panose="020B0009000002000000" pitchFamily="49" charset="0"/>
              <a:sym typeface="Google Sans Medium"/>
            </a:endParaRPr>
          </a:p>
        </p:txBody>
      </p:sp>
      <p:graphicFrame>
        <p:nvGraphicFramePr>
          <p:cNvPr id="9" name="Table 8">
            <a:extLst>
              <a:ext uri="{FF2B5EF4-FFF2-40B4-BE49-F238E27FC236}">
                <a16:creationId xmlns:a16="http://schemas.microsoft.com/office/drawing/2014/main" id="{E21F534B-ABAC-FC5A-A5A7-9A88A280F1DC}"/>
              </a:ext>
            </a:extLst>
          </p:cNvPr>
          <p:cNvGraphicFramePr>
            <a:graphicFrameLocks noGrp="1"/>
          </p:cNvGraphicFramePr>
          <p:nvPr>
            <p:extLst>
              <p:ext uri="{D42A27DB-BD31-4B8C-83A1-F6EECF244321}">
                <p14:modId xmlns:p14="http://schemas.microsoft.com/office/powerpoint/2010/main" val="3408816814"/>
              </p:ext>
            </p:extLst>
          </p:nvPr>
        </p:nvGraphicFramePr>
        <p:xfrm>
          <a:off x="272916" y="1099745"/>
          <a:ext cx="8598167" cy="2725678"/>
        </p:xfrm>
        <a:graphic>
          <a:graphicData uri="http://schemas.openxmlformats.org/drawingml/2006/table">
            <a:tbl>
              <a:tblPr>
                <a:tableStyleId>{8CAA7D18-D298-482A-838B-3D42933B7079}</a:tableStyleId>
              </a:tblPr>
              <a:tblGrid>
                <a:gridCol w="2470284">
                  <a:extLst>
                    <a:ext uri="{9D8B030D-6E8A-4147-A177-3AD203B41FA5}">
                      <a16:colId xmlns:a16="http://schemas.microsoft.com/office/drawing/2014/main" val="3202818728"/>
                    </a:ext>
                  </a:extLst>
                </a:gridCol>
                <a:gridCol w="1861487">
                  <a:extLst>
                    <a:ext uri="{9D8B030D-6E8A-4147-A177-3AD203B41FA5}">
                      <a16:colId xmlns:a16="http://schemas.microsoft.com/office/drawing/2014/main" val="2066386549"/>
                    </a:ext>
                  </a:extLst>
                </a:gridCol>
                <a:gridCol w="2412962">
                  <a:extLst>
                    <a:ext uri="{9D8B030D-6E8A-4147-A177-3AD203B41FA5}">
                      <a16:colId xmlns:a16="http://schemas.microsoft.com/office/drawing/2014/main" val="1181977025"/>
                    </a:ext>
                  </a:extLst>
                </a:gridCol>
                <a:gridCol w="1853434">
                  <a:extLst>
                    <a:ext uri="{9D8B030D-6E8A-4147-A177-3AD203B41FA5}">
                      <a16:colId xmlns:a16="http://schemas.microsoft.com/office/drawing/2014/main" val="2415827347"/>
                    </a:ext>
                  </a:extLst>
                </a:gridCol>
              </a:tblGrid>
              <a:tr h="357747">
                <a:tc>
                  <a:txBody>
                    <a:bodyPr/>
                    <a:lstStyle/>
                    <a:p>
                      <a:r>
                        <a:rPr lang="en-US" sz="1200" b="1"/>
                        <a:t>Cost Component</a:t>
                      </a:r>
                      <a:endParaRPr lang="en-US" sz="1200"/>
                    </a:p>
                  </a:txBody>
                  <a:tcPr marL="77059" marR="77059" marT="38530" marB="38530" anchor="ctr"/>
                </a:tc>
                <a:tc>
                  <a:txBody>
                    <a:bodyPr/>
                    <a:lstStyle/>
                    <a:p>
                      <a:r>
                        <a:rPr lang="en-US" sz="1200" b="1"/>
                        <a:t>Unit Price (July 2025)</a:t>
                      </a:r>
                      <a:endParaRPr lang="en-US" sz="1200"/>
                    </a:p>
                  </a:txBody>
                  <a:tcPr marL="77059" marR="77059" marT="38530" marB="38530" anchor="ctr"/>
                </a:tc>
                <a:tc>
                  <a:txBody>
                    <a:bodyPr/>
                    <a:lstStyle/>
                    <a:p>
                      <a:r>
                        <a:rPr lang="en-US" sz="1200" b="1" dirty="0"/>
                        <a:t>Hackathon PoC(≈ 1 month)</a:t>
                      </a:r>
                      <a:endParaRPr lang="en-US" sz="1200" dirty="0"/>
                    </a:p>
                  </a:txBody>
                  <a:tcPr marL="77059" marR="77059" marT="38530" marB="38530" anchor="ctr"/>
                </a:tc>
                <a:tc>
                  <a:txBody>
                    <a:bodyPr/>
                    <a:lstStyle/>
                    <a:p>
                      <a:r>
                        <a:rPr lang="en-US" sz="1200" b="1" dirty="0"/>
                        <a:t>Production (per month)</a:t>
                      </a:r>
                      <a:endParaRPr lang="en-US" sz="1200" dirty="0"/>
                    </a:p>
                  </a:txBody>
                  <a:tcPr marL="77059" marR="77059" marT="38530" marB="38530" anchor="ctr"/>
                </a:tc>
                <a:extLst>
                  <a:ext uri="{0D108BD9-81ED-4DB2-BD59-A6C34878D82A}">
                    <a16:rowId xmlns:a16="http://schemas.microsoft.com/office/drawing/2014/main" val="3478432062"/>
                  </a:ext>
                </a:extLst>
              </a:tr>
              <a:tr h="456919">
                <a:tc>
                  <a:txBody>
                    <a:bodyPr/>
                    <a:lstStyle/>
                    <a:p>
                      <a:r>
                        <a:rPr lang="en-US" sz="1200" b="1" dirty="0"/>
                        <a:t>LLM Inference GPU </a:t>
                      </a:r>
                      <a:r>
                        <a:rPr lang="en-US" sz="1200" dirty="0"/>
                        <a:t>(</a:t>
                      </a:r>
                      <a:r>
                        <a:rPr lang="en-US" sz="1200" dirty="0" err="1"/>
                        <a:t>SageMaker</a:t>
                      </a:r>
                      <a:r>
                        <a:rPr lang="en-US" sz="1200" dirty="0"/>
                        <a:t> g6e.12xlarge)</a:t>
                      </a:r>
                    </a:p>
                  </a:txBody>
                  <a:tcPr marL="77059" marR="77059" marT="38530" marB="38530" anchor="ctr"/>
                </a:tc>
                <a:tc>
                  <a:txBody>
                    <a:bodyPr/>
                    <a:lstStyle/>
                    <a:p>
                      <a:r>
                        <a:rPr lang="en-US" sz="1200"/>
                        <a:t>~$4.34 / hr</a:t>
                      </a:r>
                    </a:p>
                  </a:txBody>
                  <a:tcPr marL="77059" marR="77059" marT="38530" marB="38530" anchor="ctr"/>
                </a:tc>
                <a:tc>
                  <a:txBody>
                    <a:bodyPr/>
                    <a:lstStyle/>
                    <a:p>
                      <a:r>
                        <a:rPr lang="en-US" sz="1200" b="1"/>
                        <a:t>10 hr testing → $43.40</a:t>
                      </a:r>
                      <a:endParaRPr lang="en-US" sz="1200"/>
                    </a:p>
                  </a:txBody>
                  <a:tcPr marL="77059" marR="77059" marT="38530" marB="38530" anchor="ctr"/>
                </a:tc>
                <a:tc>
                  <a:txBody>
                    <a:bodyPr/>
                    <a:lstStyle/>
                    <a:p>
                      <a:r>
                        <a:rPr lang="en-US" sz="1200" dirty="0"/>
                        <a:t>720 </a:t>
                      </a:r>
                      <a:r>
                        <a:rPr lang="en-US" sz="1200" dirty="0" err="1"/>
                        <a:t>hr</a:t>
                      </a:r>
                      <a:r>
                        <a:rPr lang="en-US" sz="1200" dirty="0"/>
                        <a:t> (24×7) → $3 124.8</a:t>
                      </a:r>
                    </a:p>
                  </a:txBody>
                  <a:tcPr marL="77059" marR="77059" marT="38530" marB="38530" anchor="ctr"/>
                </a:tc>
                <a:extLst>
                  <a:ext uri="{0D108BD9-81ED-4DB2-BD59-A6C34878D82A}">
                    <a16:rowId xmlns:a16="http://schemas.microsoft.com/office/drawing/2014/main" val="4056926012"/>
                  </a:ext>
                </a:extLst>
              </a:tr>
              <a:tr h="243451">
                <a:tc>
                  <a:txBody>
                    <a:bodyPr/>
                    <a:lstStyle/>
                    <a:p>
                      <a:r>
                        <a:rPr lang="en-US" sz="1200" b="1" dirty="0"/>
                        <a:t>RAG / API Node </a:t>
                      </a:r>
                      <a:r>
                        <a:rPr lang="en-US" sz="1200" dirty="0"/>
                        <a:t>(EC2 g5.xlarge)</a:t>
                      </a:r>
                    </a:p>
                  </a:txBody>
                  <a:tcPr marL="77059" marR="77059" marT="38530" marB="38530" anchor="ctr"/>
                </a:tc>
                <a:tc>
                  <a:txBody>
                    <a:bodyPr/>
                    <a:lstStyle/>
                    <a:p>
                      <a:r>
                        <a:rPr lang="en-US" sz="1200"/>
                        <a:t>~$0.97 / hr</a:t>
                      </a:r>
                    </a:p>
                  </a:txBody>
                  <a:tcPr marL="77059" marR="77059" marT="38530" marB="38530" anchor="ctr"/>
                </a:tc>
                <a:tc>
                  <a:txBody>
                    <a:bodyPr/>
                    <a:lstStyle/>
                    <a:p>
                      <a:r>
                        <a:rPr lang="en-US" sz="1200" b="1" dirty="0"/>
                        <a:t>1 </a:t>
                      </a:r>
                      <a:r>
                        <a:rPr lang="en-US" sz="1200" b="1" dirty="0" err="1"/>
                        <a:t>hr</a:t>
                      </a:r>
                      <a:r>
                        <a:rPr lang="en-US" sz="1200" b="1" dirty="0"/>
                        <a:t> / day × 30 d → $29.10</a:t>
                      </a:r>
                      <a:endParaRPr lang="en-US" sz="1200" dirty="0"/>
                    </a:p>
                  </a:txBody>
                  <a:tcPr marL="77059" marR="77059" marT="38530" marB="38530" anchor="ctr"/>
                </a:tc>
                <a:tc>
                  <a:txBody>
                    <a:bodyPr/>
                    <a:lstStyle/>
                    <a:p>
                      <a:r>
                        <a:rPr lang="en-US" sz="1200"/>
                        <a:t>24×7 uptime → $698</a:t>
                      </a:r>
                    </a:p>
                  </a:txBody>
                  <a:tcPr marL="77059" marR="77059" marT="38530" marB="38530" anchor="ctr"/>
                </a:tc>
                <a:extLst>
                  <a:ext uri="{0D108BD9-81ED-4DB2-BD59-A6C34878D82A}">
                    <a16:rowId xmlns:a16="http://schemas.microsoft.com/office/drawing/2014/main" val="2621659129"/>
                  </a:ext>
                </a:extLst>
              </a:tr>
              <a:tr h="357747">
                <a:tc>
                  <a:txBody>
                    <a:bodyPr/>
                    <a:lstStyle/>
                    <a:p>
                      <a:r>
                        <a:rPr lang="en-US" sz="1200" b="1" dirty="0"/>
                        <a:t>Vector Store </a:t>
                      </a:r>
                      <a:r>
                        <a:rPr lang="en-US" sz="1200" dirty="0"/>
                        <a:t>(</a:t>
                      </a:r>
                      <a:r>
                        <a:rPr lang="en-US" sz="1200" dirty="0" err="1"/>
                        <a:t>Zilliz</a:t>
                      </a:r>
                      <a:r>
                        <a:rPr lang="en-US" sz="1200" dirty="0"/>
                        <a:t> Cloud)</a:t>
                      </a:r>
                    </a:p>
                  </a:txBody>
                  <a:tcPr marL="77059" marR="77059" marT="38530" marB="38530" anchor="ctr"/>
                </a:tc>
                <a:tc>
                  <a:txBody>
                    <a:bodyPr/>
                    <a:lstStyle/>
                    <a:p>
                      <a:r>
                        <a:rPr lang="en-US" sz="1200"/>
                        <a:t>Free tier 1 M vectors · Standard $99 / mo</a:t>
                      </a:r>
                    </a:p>
                  </a:txBody>
                  <a:tcPr marL="77059" marR="77059" marT="38530" marB="38530" anchor="ctr"/>
                </a:tc>
                <a:tc>
                  <a:txBody>
                    <a:bodyPr/>
                    <a:lstStyle/>
                    <a:p>
                      <a:r>
                        <a:rPr lang="en-US" sz="1200" dirty="0"/>
                        <a:t>Free tier → $0</a:t>
                      </a:r>
                    </a:p>
                  </a:txBody>
                  <a:tcPr marL="77059" marR="77059" marT="38530" marB="38530" anchor="ctr"/>
                </a:tc>
                <a:tc>
                  <a:txBody>
                    <a:bodyPr/>
                    <a:lstStyle/>
                    <a:p>
                      <a:r>
                        <a:rPr lang="en-US" sz="1200" dirty="0"/>
                        <a:t>Standard tier → $99</a:t>
                      </a:r>
                    </a:p>
                  </a:txBody>
                  <a:tcPr marL="77059" marR="77059" marT="38530" marB="38530" anchor="ctr"/>
                </a:tc>
                <a:extLst>
                  <a:ext uri="{0D108BD9-81ED-4DB2-BD59-A6C34878D82A}">
                    <a16:rowId xmlns:a16="http://schemas.microsoft.com/office/drawing/2014/main" val="3921124499"/>
                  </a:ext>
                </a:extLst>
              </a:tr>
              <a:tr h="357747">
                <a:tc>
                  <a:txBody>
                    <a:bodyPr/>
                    <a:lstStyle/>
                    <a:p>
                      <a:r>
                        <a:rPr lang="en-US" sz="1200" b="1" dirty="0"/>
                        <a:t>Object Storage </a:t>
                      </a:r>
                      <a:r>
                        <a:rPr lang="en-US" sz="1200" dirty="0"/>
                        <a:t>(Amazon S3 Standard)</a:t>
                      </a:r>
                    </a:p>
                  </a:txBody>
                  <a:tcPr marL="77059" marR="77059" marT="38530" marB="38530" anchor="ctr"/>
                </a:tc>
                <a:tc>
                  <a:txBody>
                    <a:bodyPr/>
                    <a:lstStyle/>
                    <a:p>
                      <a:r>
                        <a:rPr lang="en-US" sz="1200"/>
                        <a:t>$0.023 / GB / mo</a:t>
                      </a:r>
                    </a:p>
                  </a:txBody>
                  <a:tcPr marL="77059" marR="77059" marT="38530" marB="38530" anchor="ctr"/>
                </a:tc>
                <a:tc>
                  <a:txBody>
                    <a:bodyPr/>
                    <a:lstStyle/>
                    <a:p>
                      <a:r>
                        <a:rPr lang="en-US" sz="1200" b="1"/>
                        <a:t>10 GB → $0.23</a:t>
                      </a:r>
                      <a:endParaRPr lang="en-US" sz="1200"/>
                    </a:p>
                  </a:txBody>
                  <a:tcPr marL="77059" marR="77059" marT="38530" marB="38530" anchor="ctr"/>
                </a:tc>
                <a:tc>
                  <a:txBody>
                    <a:bodyPr/>
                    <a:lstStyle/>
                    <a:p>
                      <a:r>
                        <a:rPr lang="en-US" sz="1200"/>
                        <a:t>1 TB → $23</a:t>
                      </a:r>
                    </a:p>
                  </a:txBody>
                  <a:tcPr marL="77059" marR="77059" marT="38530" marB="38530" anchor="ctr"/>
                </a:tc>
                <a:extLst>
                  <a:ext uri="{0D108BD9-81ED-4DB2-BD59-A6C34878D82A}">
                    <a16:rowId xmlns:a16="http://schemas.microsoft.com/office/drawing/2014/main" val="1393936086"/>
                  </a:ext>
                </a:extLst>
              </a:tr>
              <a:tr h="505492">
                <a:tc>
                  <a:txBody>
                    <a:bodyPr/>
                    <a:lstStyle/>
                    <a:p>
                      <a:r>
                        <a:rPr lang="en-US" sz="1200" b="1"/>
                        <a:t>Satellite Imagery Access</a:t>
                      </a:r>
                      <a:endParaRPr lang="en-US" sz="1200"/>
                    </a:p>
                  </a:txBody>
                  <a:tcPr marL="77059" marR="77059" marT="38530" marB="38530" anchor="ctr"/>
                </a:tc>
                <a:tc>
                  <a:txBody>
                    <a:bodyPr/>
                    <a:lstStyle/>
                    <a:p>
                      <a:r>
                        <a:rPr lang="en-US" sz="1200" dirty="0"/>
                        <a:t>Planetary Computer = $0 </a:t>
                      </a:r>
                      <a:r>
                        <a:rPr lang="en-US" sz="1200" dirty="0" err="1"/>
                        <a:t>Bhoonidhi</a:t>
                      </a:r>
                      <a:r>
                        <a:rPr lang="en-US" sz="1200" dirty="0"/>
                        <a:t> ≈ $2 / scene</a:t>
                      </a:r>
                    </a:p>
                  </a:txBody>
                  <a:tcPr marL="77059" marR="77059" marT="38530" marB="38530" anchor="ctr"/>
                </a:tc>
                <a:tc>
                  <a:txBody>
                    <a:bodyPr/>
                    <a:lstStyle/>
                    <a:p>
                      <a:r>
                        <a:rPr lang="en-US" sz="1200" b="1" dirty="0"/>
                        <a:t>≈ 12 scenes → $24</a:t>
                      </a:r>
                      <a:endParaRPr lang="en-US" sz="1200" dirty="0"/>
                    </a:p>
                  </a:txBody>
                  <a:tcPr marL="77059" marR="77059" marT="38530" marB="38530" anchor="ctr"/>
                </a:tc>
                <a:tc>
                  <a:txBody>
                    <a:bodyPr/>
                    <a:lstStyle/>
                    <a:p>
                      <a:r>
                        <a:rPr lang="en-US" sz="1200" dirty="0"/>
                        <a:t>~50 scenes → $100</a:t>
                      </a:r>
                    </a:p>
                  </a:txBody>
                  <a:tcPr marL="77059" marR="77059" marT="38530" marB="38530" anchor="ctr"/>
                </a:tc>
                <a:extLst>
                  <a:ext uri="{0D108BD9-81ED-4DB2-BD59-A6C34878D82A}">
                    <a16:rowId xmlns:a16="http://schemas.microsoft.com/office/drawing/2014/main" val="3905600599"/>
                  </a:ext>
                </a:extLst>
              </a:tr>
              <a:tr h="210001">
                <a:tc>
                  <a:txBody>
                    <a:bodyPr/>
                    <a:lstStyle/>
                    <a:p>
                      <a:r>
                        <a:rPr lang="en-US" sz="1200" b="1"/>
                        <a:t>Monthly Total</a:t>
                      </a:r>
                      <a:endParaRPr lang="en-US" sz="1200"/>
                    </a:p>
                  </a:txBody>
                  <a:tcPr marL="77059" marR="77059" marT="38530" marB="38530" anchor="ctr"/>
                </a:tc>
                <a:tc>
                  <a:txBody>
                    <a:bodyPr/>
                    <a:lstStyle/>
                    <a:p>
                      <a:r>
                        <a:rPr lang="en-US" sz="1200"/>
                        <a:t>–</a:t>
                      </a:r>
                    </a:p>
                  </a:txBody>
                  <a:tcPr marL="77059" marR="77059" marT="38530" marB="38530" anchor="ctr"/>
                </a:tc>
                <a:tc>
                  <a:txBody>
                    <a:bodyPr/>
                    <a:lstStyle/>
                    <a:p>
                      <a:r>
                        <a:rPr lang="en-US" sz="1200" b="1"/>
                        <a:t>≈ $97</a:t>
                      </a:r>
                      <a:endParaRPr lang="en-US" sz="1200"/>
                    </a:p>
                  </a:txBody>
                  <a:tcPr marL="77059" marR="77059" marT="38530" marB="38530" anchor="ctr"/>
                </a:tc>
                <a:tc>
                  <a:txBody>
                    <a:bodyPr/>
                    <a:lstStyle/>
                    <a:p>
                      <a:r>
                        <a:rPr lang="en-US" sz="1200" b="1" dirty="0"/>
                        <a:t>≈ $4 050</a:t>
                      </a:r>
                      <a:endParaRPr lang="en-US" sz="1200" dirty="0"/>
                    </a:p>
                  </a:txBody>
                  <a:tcPr marL="77059" marR="77059" marT="38530" marB="38530" anchor="ctr"/>
                </a:tc>
                <a:extLst>
                  <a:ext uri="{0D108BD9-81ED-4DB2-BD59-A6C34878D82A}">
                    <a16:rowId xmlns:a16="http://schemas.microsoft.com/office/drawing/2014/main" val="4073784823"/>
                  </a:ext>
                </a:extLst>
              </a:tr>
            </a:tbl>
          </a:graphicData>
        </a:graphic>
      </p:graphicFrame>
      <p:sp>
        <p:nvSpPr>
          <p:cNvPr id="11" name="TextBox 10">
            <a:extLst>
              <a:ext uri="{FF2B5EF4-FFF2-40B4-BE49-F238E27FC236}">
                <a16:creationId xmlns:a16="http://schemas.microsoft.com/office/drawing/2014/main" id="{EC7B2B9C-8169-FAB6-5F9A-F1A54C94DA21}"/>
              </a:ext>
            </a:extLst>
          </p:cNvPr>
          <p:cNvSpPr txBox="1"/>
          <p:nvPr/>
        </p:nvSpPr>
        <p:spPr>
          <a:xfrm>
            <a:off x="272915" y="4104487"/>
            <a:ext cx="8598167" cy="646331"/>
          </a:xfrm>
          <a:prstGeom prst="rect">
            <a:avLst/>
          </a:prstGeom>
          <a:noFill/>
        </p:spPr>
        <p:txBody>
          <a:bodyPr wrap="square" rtlCol="0">
            <a:spAutoFit/>
          </a:bodyPr>
          <a:lstStyle/>
          <a:p>
            <a:r>
              <a:rPr lang="en-US" sz="1200" dirty="0"/>
              <a:t>Costs can further be cut by utilizing smaller computer for endpoint inference, essentially deploying a smaller model.</a:t>
            </a:r>
          </a:p>
          <a:p>
            <a:r>
              <a:rPr lang="en-US" sz="1200" dirty="0"/>
              <a:t>The project is currently compatible with </a:t>
            </a:r>
            <a:r>
              <a:rPr lang="en-US" sz="1200" b="1" dirty="0"/>
              <a:t>Llama3.1-70B, Qwen2.5-72B </a:t>
            </a:r>
            <a:r>
              <a:rPr lang="en-US" sz="1200" dirty="0"/>
              <a:t>and</a:t>
            </a:r>
            <a:r>
              <a:rPr lang="en-US" sz="1200" b="1" dirty="0"/>
              <a:t> Deepseek-R1-Preview</a:t>
            </a:r>
            <a:r>
              <a:rPr lang="en-US" sz="1200" dirty="0"/>
              <a:t>. All these aforementioned models are  trained on geoscience-specific subset of </a:t>
            </a:r>
            <a:r>
              <a:rPr lang="en-US" sz="1200" dirty="0" err="1"/>
              <a:t>CommonCrawl</a:t>
            </a:r>
            <a:r>
              <a:rPr lang="en-US" sz="12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title="Artboard eee– 2.png"/>
          <p:cNvPicPr preferRelativeResize="0"/>
          <p:nvPr/>
        </p:nvPicPr>
        <p:blipFill rotWithShape="1">
          <a:blip r:embed="rId3">
            <a:alphaModFix/>
          </a:blip>
          <a:srcRect/>
          <a:stretch/>
        </p:blipFill>
        <p:spPr>
          <a:xfrm>
            <a:off x="0" y="-1"/>
            <a:ext cx="9144008" cy="5143501"/>
          </a:xfrm>
          <a:prstGeom prst="rect">
            <a:avLst/>
          </a:prstGeom>
          <a:noFill/>
          <a:ln>
            <a:noFill/>
          </a:ln>
        </p:spPr>
      </p:pic>
      <p:pic>
        <p:nvPicPr>
          <p:cNvPr id="2" name="Picture 1">
            <a:extLst>
              <a:ext uri="{FF2B5EF4-FFF2-40B4-BE49-F238E27FC236}">
                <a16:creationId xmlns:a16="http://schemas.microsoft.com/office/drawing/2014/main" id="{C65CE595-C6A7-9C5F-27BC-EAFFC72AD0B6}"/>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94F00BFF-8D31-ACF3-63CC-75D9A1D2A1ED}"/>
              </a:ext>
            </a:extLst>
          </p:cNvPr>
          <p:cNvSpPr txBox="1"/>
          <p:nvPr/>
        </p:nvSpPr>
        <p:spPr>
          <a:xfrm>
            <a:off x="135042" y="477511"/>
            <a:ext cx="4786208"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Implementation Cost</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8" name="Picture 7">
            <a:extLst>
              <a:ext uri="{FF2B5EF4-FFF2-40B4-BE49-F238E27FC236}">
                <a16:creationId xmlns:a16="http://schemas.microsoft.com/office/drawing/2014/main" id="{042D5BEF-5451-D606-4D2C-0981CE6DAC4D}"/>
              </a:ext>
            </a:extLst>
          </p:cNvPr>
          <p:cNvPicPr>
            <a:picLocks noChangeAspect="1"/>
          </p:cNvPicPr>
          <p:nvPr/>
        </p:nvPicPr>
        <p:blipFill>
          <a:blip r:embed="rId5"/>
          <a:stretch>
            <a:fillRect/>
          </a:stretch>
        </p:blipFill>
        <p:spPr>
          <a:xfrm>
            <a:off x="2333909" y="924983"/>
            <a:ext cx="4476182" cy="3983391"/>
          </a:xfrm>
          <a:prstGeom prst="rect">
            <a:avLst/>
          </a:prstGeom>
        </p:spPr>
      </p:pic>
    </p:spTree>
    <p:extLst>
      <p:ext uri="{BB962C8B-B14F-4D97-AF65-F5344CB8AC3E}">
        <p14:creationId xmlns:p14="http://schemas.microsoft.com/office/powerpoint/2010/main" val="399032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pic>
        <p:nvPicPr>
          <p:cNvPr id="2" name="Picture 1">
            <a:extLst>
              <a:ext uri="{FF2B5EF4-FFF2-40B4-BE49-F238E27FC236}">
                <a16:creationId xmlns:a16="http://schemas.microsoft.com/office/drawing/2014/main" id="{B573158C-C00F-709D-AB68-FF1A9247C380}"/>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379F5FC6-5101-4F1C-D7DA-8B08324A1AC9}"/>
              </a:ext>
            </a:extLst>
          </p:cNvPr>
          <p:cNvSpPr txBox="1"/>
          <p:nvPr/>
        </p:nvSpPr>
        <p:spPr>
          <a:xfrm>
            <a:off x="135042" y="477511"/>
            <a:ext cx="3268176"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Video Demonstration Link</a:t>
            </a:r>
            <a:endParaRPr sz="1600" b="1" dirty="0">
              <a:solidFill>
                <a:schemeClr val="dk1"/>
              </a:solidFill>
              <a:latin typeface="+mj-lt"/>
              <a:ea typeface="SF Pro Heavy" pitchFamily="2" charset="0"/>
              <a:cs typeface="SF Mono" panose="020B0009000002000000" pitchFamily="49" charset="0"/>
              <a:sym typeface="Google Sans Medium"/>
            </a:endParaRPr>
          </a:p>
        </p:txBody>
      </p:sp>
      <p:sp>
        <p:nvSpPr>
          <p:cNvPr id="4" name="TextBox 3">
            <a:extLst>
              <a:ext uri="{FF2B5EF4-FFF2-40B4-BE49-F238E27FC236}">
                <a16:creationId xmlns:a16="http://schemas.microsoft.com/office/drawing/2014/main" id="{86A2DC50-1221-E4A3-D710-C55A58163193}"/>
              </a:ext>
            </a:extLst>
          </p:cNvPr>
          <p:cNvSpPr txBox="1"/>
          <p:nvPr/>
        </p:nvSpPr>
        <p:spPr>
          <a:xfrm>
            <a:off x="223804" y="1119021"/>
            <a:ext cx="4201125" cy="307777"/>
          </a:xfrm>
          <a:prstGeom prst="rect">
            <a:avLst/>
          </a:prstGeom>
          <a:noFill/>
        </p:spPr>
        <p:txBody>
          <a:bodyPr wrap="square" rtlCol="0">
            <a:spAutoFit/>
          </a:bodyPr>
          <a:lstStyle/>
          <a:p>
            <a:r>
              <a:rPr lang="en-US" dirty="0">
                <a:hlinkClick r:id="rId5"/>
              </a:rPr>
              <a:t>Youtube [ https://youtu.be/6BRW9duBAfY ]</a:t>
            </a:r>
            <a:endParaRPr lang="en-US" dirty="0"/>
          </a:p>
        </p:txBody>
      </p:sp>
      <p:sp>
        <p:nvSpPr>
          <p:cNvPr id="5" name="Google Shape;100;p20">
            <a:extLst>
              <a:ext uri="{FF2B5EF4-FFF2-40B4-BE49-F238E27FC236}">
                <a16:creationId xmlns:a16="http://schemas.microsoft.com/office/drawing/2014/main" id="{45FFF7C8-9E36-339B-4E71-7E8D03599B52}"/>
              </a:ext>
            </a:extLst>
          </p:cNvPr>
          <p:cNvSpPr txBox="1"/>
          <p:nvPr/>
        </p:nvSpPr>
        <p:spPr>
          <a:xfrm>
            <a:off x="135042" y="1704171"/>
            <a:ext cx="3268176"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err="1">
                <a:solidFill>
                  <a:schemeClr val="dk1"/>
                </a:solidFill>
                <a:latin typeface="+mj-lt"/>
                <a:ea typeface="SF Pro Semibold" pitchFamily="2" charset="0"/>
                <a:cs typeface="SF Mono" panose="020B0009000002000000" pitchFamily="49" charset="0"/>
                <a:sym typeface="Google Sans Medium"/>
              </a:rPr>
              <a:t>Github</a:t>
            </a:r>
            <a:r>
              <a:rPr lang="en-US" sz="1600" b="1" dirty="0">
                <a:solidFill>
                  <a:schemeClr val="dk1"/>
                </a:solidFill>
                <a:latin typeface="+mj-lt"/>
                <a:ea typeface="SF Pro Semibold" pitchFamily="2" charset="0"/>
                <a:cs typeface="SF Mono" panose="020B0009000002000000" pitchFamily="49" charset="0"/>
                <a:sym typeface="Google Sans Medium"/>
              </a:rPr>
              <a:t> Repository Link</a:t>
            </a:r>
            <a:endParaRPr sz="1600" b="1" dirty="0">
              <a:solidFill>
                <a:schemeClr val="dk1"/>
              </a:solidFill>
              <a:latin typeface="+mj-lt"/>
              <a:ea typeface="SF Pro Heavy" pitchFamily="2" charset="0"/>
              <a:cs typeface="SF Mono" panose="020B0009000002000000" pitchFamily="49" charset="0"/>
              <a:sym typeface="Google Sans Medium"/>
            </a:endParaRPr>
          </a:p>
        </p:txBody>
      </p:sp>
      <p:sp>
        <p:nvSpPr>
          <p:cNvPr id="6" name="TextBox 5">
            <a:extLst>
              <a:ext uri="{FF2B5EF4-FFF2-40B4-BE49-F238E27FC236}">
                <a16:creationId xmlns:a16="http://schemas.microsoft.com/office/drawing/2014/main" id="{E394561C-1393-74CA-1BD9-ED5DFAC2CE9E}"/>
              </a:ext>
            </a:extLst>
          </p:cNvPr>
          <p:cNvSpPr txBox="1"/>
          <p:nvPr/>
        </p:nvSpPr>
        <p:spPr>
          <a:xfrm>
            <a:off x="223804" y="2232087"/>
            <a:ext cx="4201125" cy="523220"/>
          </a:xfrm>
          <a:prstGeom prst="rect">
            <a:avLst/>
          </a:prstGeom>
          <a:noFill/>
        </p:spPr>
        <p:txBody>
          <a:bodyPr wrap="square" rtlCol="0">
            <a:spAutoFit/>
          </a:bodyPr>
          <a:lstStyle/>
          <a:p>
            <a:r>
              <a:rPr lang="en-US" dirty="0">
                <a:hlinkClick r:id="rId6"/>
              </a:rPr>
              <a:t>Rekklessss/geogpt-rag</a:t>
            </a:r>
            <a:r>
              <a:rPr lang="en-US" dirty="0"/>
              <a:t> (https://</a:t>
            </a:r>
            <a:r>
              <a:rPr lang="en-US" dirty="0" err="1"/>
              <a:t>github.com</a:t>
            </a:r>
            <a:r>
              <a:rPr lang="en-US" dirty="0"/>
              <a:t>/</a:t>
            </a:r>
            <a:r>
              <a:rPr lang="en-US" dirty="0" err="1"/>
              <a:t>Rekklessss</a:t>
            </a:r>
            <a:r>
              <a:rPr lang="en-US" dirty="0"/>
              <a:t>/</a:t>
            </a:r>
            <a:r>
              <a:rPr lang="en-US" dirty="0" err="1"/>
              <a:t>geogpt</a:t>
            </a:r>
            <a:r>
              <a:rPr lang="en-US" dirty="0"/>
              <a:t>-rag)</a:t>
            </a:r>
          </a:p>
        </p:txBody>
      </p:sp>
      <p:pic>
        <p:nvPicPr>
          <p:cNvPr id="7" name="Picture 6">
            <a:extLst>
              <a:ext uri="{FF2B5EF4-FFF2-40B4-BE49-F238E27FC236}">
                <a16:creationId xmlns:a16="http://schemas.microsoft.com/office/drawing/2014/main" id="{F2B5111E-82D7-68CD-AD6C-4BB8E4193BFE}"/>
              </a:ext>
            </a:extLst>
          </p:cNvPr>
          <p:cNvPicPr>
            <a:picLocks noChangeAspect="1"/>
          </p:cNvPicPr>
          <p:nvPr/>
        </p:nvPicPr>
        <p:blipFill>
          <a:blip r:embed="rId7"/>
          <a:stretch>
            <a:fillRect/>
          </a:stretch>
        </p:blipFill>
        <p:spPr>
          <a:xfrm>
            <a:off x="7541743" y="724882"/>
            <a:ext cx="1467215" cy="4060849"/>
          </a:xfrm>
          <a:prstGeom prst="rect">
            <a:avLst/>
          </a:prstGeom>
        </p:spPr>
      </p:pic>
      <p:sp>
        <p:nvSpPr>
          <p:cNvPr id="8" name="TextBox 7">
            <a:extLst>
              <a:ext uri="{FF2B5EF4-FFF2-40B4-BE49-F238E27FC236}">
                <a16:creationId xmlns:a16="http://schemas.microsoft.com/office/drawing/2014/main" id="{8B7EC4B2-25EA-2D67-FB16-13D27E996226}"/>
              </a:ext>
            </a:extLst>
          </p:cNvPr>
          <p:cNvSpPr txBox="1"/>
          <p:nvPr/>
        </p:nvSpPr>
        <p:spPr>
          <a:xfrm>
            <a:off x="135042" y="3392764"/>
            <a:ext cx="7268336" cy="1169551"/>
          </a:xfrm>
          <a:prstGeom prst="rect">
            <a:avLst/>
          </a:prstGeom>
          <a:noFill/>
        </p:spPr>
        <p:txBody>
          <a:bodyPr wrap="none" rtlCol="0">
            <a:spAutoFit/>
          </a:bodyPr>
          <a:lstStyle/>
          <a:p>
            <a:r>
              <a:rPr lang="en-US" dirty="0"/>
              <a:t>Forgot to mention about system health monitoring and health service</a:t>
            </a:r>
            <a:br>
              <a:rPr lang="en-US" dirty="0"/>
            </a:br>
            <a:r>
              <a:rPr lang="en-US" dirty="0"/>
              <a:t>Each port from the pipeline is added with a /health check to monitor the status of the APIs</a:t>
            </a:r>
          </a:p>
          <a:p>
            <a:r>
              <a:rPr lang="en-US" dirty="0"/>
              <a:t>Video demonstration doesn’t include this too! (Completely Forgot)</a:t>
            </a:r>
            <a:br>
              <a:rPr lang="en-US" dirty="0"/>
            </a:br>
            <a:br>
              <a:rPr lang="en-US" dirty="0"/>
            </a:br>
            <a:r>
              <a:rPr lang="en-US" dirty="0"/>
              <a:t>LIVE MONITORING OF SERVICES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63" name="Google Shape;63;p14"/>
          <p:cNvSpPr txBox="1"/>
          <p:nvPr/>
        </p:nvSpPr>
        <p:spPr>
          <a:xfrm>
            <a:off x="3021182" y="580055"/>
            <a:ext cx="3101636" cy="52529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SzPts val="1018"/>
              <a:buNone/>
            </a:pPr>
            <a:r>
              <a:rPr lang="en-GB" sz="2400" b="1" dirty="0">
                <a:solidFill>
                  <a:schemeClr val="dk1"/>
                </a:solidFill>
                <a:latin typeface="+mj-lt"/>
                <a:ea typeface="Google Sans Medium"/>
                <a:cs typeface="SF Mono" panose="020B0009000002000000" pitchFamily="49" charset="0"/>
                <a:sym typeface="Google Sans Medium"/>
              </a:rPr>
              <a:t>Team Members</a:t>
            </a:r>
            <a:endParaRPr sz="2400" b="1" dirty="0">
              <a:solidFill>
                <a:schemeClr val="dk1"/>
              </a:solidFill>
              <a:latin typeface="+mj-lt"/>
              <a:ea typeface="Google Sans Medium"/>
              <a:cs typeface="SF Mono" panose="020B0009000002000000" pitchFamily="49" charset="0"/>
              <a:sym typeface="Google Sans Medium"/>
            </a:endParaRPr>
          </a:p>
        </p:txBody>
      </p:sp>
      <p:graphicFrame>
        <p:nvGraphicFramePr>
          <p:cNvPr id="64" name="Google Shape;64;p14"/>
          <p:cNvGraphicFramePr/>
          <p:nvPr>
            <p:extLst>
              <p:ext uri="{D42A27DB-BD31-4B8C-83A1-F6EECF244321}">
                <p14:modId xmlns:p14="http://schemas.microsoft.com/office/powerpoint/2010/main" val="3849373608"/>
              </p:ext>
            </p:extLst>
          </p:nvPr>
        </p:nvGraphicFramePr>
        <p:xfrm>
          <a:off x="226979" y="1329450"/>
          <a:ext cx="8618706" cy="3589950"/>
        </p:xfrm>
        <a:graphic>
          <a:graphicData uri="http://schemas.openxmlformats.org/drawingml/2006/table">
            <a:tbl>
              <a:tblPr>
                <a:noFill/>
                <a:tableStyleId>{8CAA7D18-D298-482A-838B-3D42933B7079}</a:tableStyleId>
              </a:tblPr>
              <a:tblGrid>
                <a:gridCol w="4309353">
                  <a:extLst>
                    <a:ext uri="{9D8B030D-6E8A-4147-A177-3AD203B41FA5}">
                      <a16:colId xmlns:a16="http://schemas.microsoft.com/office/drawing/2014/main" val="20000"/>
                    </a:ext>
                  </a:extLst>
                </a:gridCol>
                <a:gridCol w="4309353">
                  <a:extLst>
                    <a:ext uri="{9D8B030D-6E8A-4147-A177-3AD203B41FA5}">
                      <a16:colId xmlns:a16="http://schemas.microsoft.com/office/drawing/2014/main" val="20001"/>
                    </a:ext>
                  </a:extLst>
                </a:gridCol>
              </a:tblGrid>
              <a:tr h="1794975">
                <a:tc>
                  <a:txBody>
                    <a:bodyPr/>
                    <a:lstStyle/>
                    <a:p>
                      <a:pPr marL="0" lvl="0" indent="0" algn="l" rtl="0">
                        <a:spcBef>
                          <a:spcPts val="0"/>
                        </a:spcBef>
                        <a:spcAft>
                          <a:spcPts val="0"/>
                        </a:spcAft>
                        <a:buNone/>
                      </a:pPr>
                      <a:r>
                        <a:rPr lang="en-GB" b="1" dirty="0">
                          <a:latin typeface="Arial" panose="020B0604020202020204" pitchFamily="34" charset="0"/>
                          <a:ea typeface="SF Pro Semibold" pitchFamily="2" charset="0"/>
                          <a:cs typeface="Arial" panose="020B0604020202020204" pitchFamily="34" charset="0"/>
                        </a:rPr>
                        <a:t>Team Leader</a:t>
                      </a:r>
                      <a:endParaRPr b="1" dirty="0">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r>
                        <a:rPr lang="en-GB" dirty="0">
                          <a:latin typeface="Arial" panose="020B0604020202020204" pitchFamily="34" charset="0"/>
                          <a:ea typeface="SF Pro Semibold" pitchFamily="2" charset="0"/>
                          <a:cs typeface="Arial" panose="020B0604020202020204" pitchFamily="34" charset="0"/>
                        </a:rPr>
                        <a:t>Name: Divyanshu Pabia</a:t>
                      </a:r>
                      <a:endParaRPr dirty="0">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r>
                        <a:rPr lang="en-GB" dirty="0">
                          <a:latin typeface="Arial" panose="020B0604020202020204" pitchFamily="34" charset="0"/>
                          <a:ea typeface="SF Pro Semibold" pitchFamily="2" charset="0"/>
                          <a:cs typeface="Arial" panose="020B0604020202020204" pitchFamily="34" charset="0"/>
                        </a:rPr>
                        <a:t>College: SRM Institute of Science and Technology,</a:t>
                      </a:r>
                    </a:p>
                    <a:p>
                      <a:pPr marL="0" lvl="0" indent="0" algn="l" rtl="0">
                        <a:spcBef>
                          <a:spcPts val="0"/>
                        </a:spcBef>
                        <a:spcAft>
                          <a:spcPts val="0"/>
                        </a:spcAft>
                        <a:buNone/>
                      </a:pPr>
                      <a:r>
                        <a:rPr lang="en-GB" dirty="0" err="1">
                          <a:latin typeface="Arial" panose="020B0604020202020204" pitchFamily="34" charset="0"/>
                          <a:ea typeface="SF Pro Semibold" pitchFamily="2" charset="0"/>
                          <a:cs typeface="Arial" panose="020B0604020202020204" pitchFamily="34" charset="0"/>
                        </a:rPr>
                        <a:t>Kattankulathur</a:t>
                      </a:r>
                      <a:r>
                        <a:rPr lang="en-GB" dirty="0">
                          <a:latin typeface="Arial" panose="020B0604020202020204" pitchFamily="34" charset="0"/>
                          <a:ea typeface="SF Pro Semibold" pitchFamily="2" charset="0"/>
                          <a:cs typeface="Arial" panose="020B0604020202020204" pitchFamily="34" charset="0"/>
                        </a:rPr>
                        <a:t>, Chennai</a:t>
                      </a:r>
                      <a:endParaRPr dirty="0">
                        <a:latin typeface="Arial" panose="020B0604020202020204" pitchFamily="34" charset="0"/>
                        <a:ea typeface="SF Pro Semibold" pitchFamily="2" charset="0"/>
                        <a:cs typeface="Arial" panose="020B0604020202020204" pitchFamily="34"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b="1" dirty="0">
                          <a:solidFill>
                            <a:schemeClr val="dk1"/>
                          </a:solidFill>
                          <a:latin typeface="Arial" panose="020B0604020202020204" pitchFamily="34" charset="0"/>
                          <a:ea typeface="SF Pro Semibold" pitchFamily="2" charset="0"/>
                          <a:cs typeface="Arial" panose="020B0604020202020204" pitchFamily="34" charset="0"/>
                        </a:rPr>
                        <a:t>Team Member-1 </a:t>
                      </a:r>
                      <a:endParaRPr b="1"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Arial" panose="020B0604020202020204" pitchFamily="34" charset="0"/>
                          <a:ea typeface="SF Pro Semibold" pitchFamily="2" charset="0"/>
                          <a:cs typeface="Arial" panose="020B0604020202020204" pitchFamily="34" charset="0"/>
                        </a:rPr>
                        <a:t>Name: </a:t>
                      </a:r>
                      <a:r>
                        <a:rPr lang="en-GB" dirty="0" err="1">
                          <a:solidFill>
                            <a:schemeClr val="dk1"/>
                          </a:solidFill>
                          <a:latin typeface="Arial" panose="020B0604020202020204" pitchFamily="34" charset="0"/>
                          <a:ea typeface="SF Pro Semibold" pitchFamily="2" charset="0"/>
                          <a:cs typeface="Arial" panose="020B0604020202020204" pitchFamily="34" charset="0"/>
                        </a:rPr>
                        <a:t>Hridya</a:t>
                      </a:r>
                      <a:r>
                        <a:rPr lang="en-GB" dirty="0">
                          <a:solidFill>
                            <a:schemeClr val="dk1"/>
                          </a:solidFill>
                          <a:latin typeface="Arial" panose="020B0604020202020204" pitchFamily="34" charset="0"/>
                          <a:ea typeface="SF Pro Semibold" pitchFamily="2" charset="0"/>
                          <a:cs typeface="Arial" panose="020B0604020202020204" pitchFamily="34" charset="0"/>
                        </a:rPr>
                        <a:t> Munjal</a:t>
                      </a:r>
                      <a:endParaRPr dirty="0">
                        <a:solidFill>
                          <a:schemeClr val="dk1"/>
                        </a:solidFill>
                        <a:latin typeface="Arial" panose="020B0604020202020204" pitchFamily="34" charset="0"/>
                        <a:ea typeface="SF Pro Semibold"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solidFill>
                            <a:schemeClr val="dk1"/>
                          </a:solidFill>
                          <a:latin typeface="Arial" panose="020B0604020202020204" pitchFamily="34" charset="0"/>
                          <a:ea typeface="SF Pro Semibold" pitchFamily="2" charset="0"/>
                          <a:cs typeface="Arial" panose="020B0604020202020204" pitchFamily="34" charset="0"/>
                        </a:rPr>
                        <a:t>College: </a:t>
                      </a:r>
                      <a:r>
                        <a:rPr lang="en-GB" dirty="0">
                          <a:latin typeface="Arial" panose="020B0604020202020204" pitchFamily="34" charset="0"/>
                          <a:ea typeface="SF Pro Semibold" pitchFamily="2" charset="0"/>
                          <a:cs typeface="Arial" panose="020B0604020202020204" pitchFamily="34" charset="0"/>
                        </a:rPr>
                        <a:t>SRM Institute of Science and Technology, </a:t>
                      </a:r>
                      <a:r>
                        <a:rPr lang="en-GB" dirty="0" err="1">
                          <a:latin typeface="Arial" panose="020B0604020202020204" pitchFamily="34" charset="0"/>
                          <a:ea typeface="SF Pro Semibold" pitchFamily="2" charset="0"/>
                          <a:cs typeface="Arial" panose="020B0604020202020204" pitchFamily="34" charset="0"/>
                        </a:rPr>
                        <a:t>Kattankulathur</a:t>
                      </a:r>
                      <a:r>
                        <a:rPr lang="en-GB" dirty="0">
                          <a:latin typeface="Arial" panose="020B0604020202020204" pitchFamily="34" charset="0"/>
                          <a:ea typeface="SF Pro Semibold" pitchFamily="2" charset="0"/>
                          <a:cs typeface="Arial" panose="020B0604020202020204" pitchFamily="34" charset="0"/>
                        </a:rPr>
                        <a:t>, Chennai</a:t>
                      </a:r>
                    </a:p>
                    <a:p>
                      <a:pPr marL="0" lvl="0" indent="0" algn="l" rtl="0">
                        <a:spcBef>
                          <a:spcPts val="0"/>
                        </a:spcBef>
                        <a:spcAft>
                          <a:spcPts val="0"/>
                        </a:spcAft>
                        <a:buClr>
                          <a:schemeClr val="dk1"/>
                        </a:buClr>
                        <a:buSzPts val="1100"/>
                        <a:buFont typeface="Arial"/>
                        <a:buNone/>
                      </a:pP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ea typeface="SF Pro Semibold" pitchFamily="2" charset="0"/>
                        <a:cs typeface="Arial" panose="020B0604020202020204" pitchFamily="34"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794975">
                <a:tc>
                  <a:txBody>
                    <a:bodyPr/>
                    <a:lstStyle/>
                    <a:p>
                      <a:pPr marL="0" lvl="0" indent="0" algn="l" rtl="0">
                        <a:spcBef>
                          <a:spcPts val="0"/>
                        </a:spcBef>
                        <a:spcAft>
                          <a:spcPts val="0"/>
                        </a:spcAft>
                        <a:buClr>
                          <a:schemeClr val="dk1"/>
                        </a:buClr>
                        <a:buSzPts val="1100"/>
                        <a:buFont typeface="Arial"/>
                        <a:buNone/>
                      </a:pPr>
                      <a:r>
                        <a:rPr lang="en-GB" b="1" dirty="0">
                          <a:solidFill>
                            <a:schemeClr val="dk1"/>
                          </a:solidFill>
                          <a:latin typeface="Arial" panose="020B0604020202020204" pitchFamily="34" charset="0"/>
                          <a:ea typeface="SF Pro Semibold" pitchFamily="2" charset="0"/>
                          <a:cs typeface="Arial" panose="020B0604020202020204" pitchFamily="34" charset="0"/>
                        </a:rPr>
                        <a:t>Team Member-2 </a:t>
                      </a:r>
                      <a:endParaRPr b="1"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Arial" panose="020B0604020202020204" pitchFamily="34" charset="0"/>
                          <a:ea typeface="SF Pro Semibold" pitchFamily="2" charset="0"/>
                          <a:cs typeface="Arial" panose="020B0604020202020204" pitchFamily="34" charset="0"/>
                        </a:rPr>
                        <a:t>Name: Akshat Jain</a:t>
                      </a: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r>
                        <a:rPr lang="en-GB" dirty="0">
                          <a:solidFill>
                            <a:schemeClr val="dk1"/>
                          </a:solidFill>
                          <a:latin typeface="Arial" panose="020B0604020202020204" pitchFamily="34" charset="0"/>
                          <a:ea typeface="SF Pro Semibold" pitchFamily="2" charset="0"/>
                          <a:cs typeface="Arial" panose="020B0604020202020204" pitchFamily="34" charset="0"/>
                        </a:rPr>
                        <a:t>College: </a:t>
                      </a:r>
                      <a:r>
                        <a:rPr lang="en-GB" dirty="0">
                          <a:latin typeface="Arial" panose="020B0604020202020204" pitchFamily="34" charset="0"/>
                          <a:ea typeface="SF Pro Semibold" pitchFamily="2" charset="0"/>
                          <a:cs typeface="Arial" panose="020B0604020202020204" pitchFamily="34" charset="0"/>
                        </a:rPr>
                        <a:t>SRM Institute of Science and Technology,</a:t>
                      </a:r>
                    </a:p>
                    <a:p>
                      <a:pPr marL="0" lvl="0" indent="0" algn="l" rtl="0">
                        <a:spcBef>
                          <a:spcPts val="0"/>
                        </a:spcBef>
                        <a:spcAft>
                          <a:spcPts val="0"/>
                        </a:spcAft>
                        <a:buNone/>
                      </a:pPr>
                      <a:r>
                        <a:rPr lang="en-GB" dirty="0" err="1">
                          <a:latin typeface="Arial" panose="020B0604020202020204" pitchFamily="34" charset="0"/>
                          <a:ea typeface="SF Pro Semibold" pitchFamily="2" charset="0"/>
                          <a:cs typeface="Arial" panose="020B0604020202020204" pitchFamily="34" charset="0"/>
                        </a:rPr>
                        <a:t>Kattankulathur</a:t>
                      </a:r>
                      <a:r>
                        <a:rPr lang="en-GB" dirty="0">
                          <a:latin typeface="Arial" panose="020B0604020202020204" pitchFamily="34" charset="0"/>
                          <a:ea typeface="SF Pro Semibold" pitchFamily="2" charset="0"/>
                          <a:cs typeface="Arial" panose="020B0604020202020204" pitchFamily="34" charset="0"/>
                        </a:rPr>
                        <a:t>, Chennai</a:t>
                      </a: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ea typeface="SF Pro Semibold" pitchFamily="2" charset="0"/>
                        <a:cs typeface="Arial" panose="020B0604020202020204" pitchFamily="34"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b="1" dirty="0">
                          <a:solidFill>
                            <a:schemeClr val="dk1"/>
                          </a:solidFill>
                          <a:latin typeface="Arial" panose="020B0604020202020204" pitchFamily="34" charset="0"/>
                          <a:ea typeface="SF Pro Semibold" pitchFamily="2" charset="0"/>
                          <a:cs typeface="Arial" panose="020B0604020202020204" pitchFamily="34" charset="0"/>
                        </a:rPr>
                        <a:t>Team Member-3</a:t>
                      </a:r>
                      <a:endParaRPr b="1"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Arial" panose="020B0604020202020204" pitchFamily="34" charset="0"/>
                          <a:ea typeface="SF Pro Semibold" pitchFamily="2" charset="0"/>
                          <a:cs typeface="Arial" panose="020B0604020202020204" pitchFamily="34" charset="0"/>
                        </a:rPr>
                        <a:t>Name: Krishna Shrivastava</a:t>
                      </a: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r>
                        <a:rPr lang="en-GB" dirty="0">
                          <a:solidFill>
                            <a:schemeClr val="dk1"/>
                          </a:solidFill>
                          <a:latin typeface="Arial" panose="020B0604020202020204" pitchFamily="34" charset="0"/>
                          <a:ea typeface="SF Pro Semibold" pitchFamily="2" charset="0"/>
                          <a:cs typeface="Arial" panose="020B0604020202020204" pitchFamily="34" charset="0"/>
                        </a:rPr>
                        <a:t>College: </a:t>
                      </a:r>
                      <a:r>
                        <a:rPr lang="en-GB" dirty="0">
                          <a:latin typeface="Arial" panose="020B0604020202020204" pitchFamily="34" charset="0"/>
                          <a:ea typeface="SF Pro Semibold" pitchFamily="2" charset="0"/>
                          <a:cs typeface="Arial" panose="020B0604020202020204" pitchFamily="34" charset="0"/>
                        </a:rPr>
                        <a:t>SRM Institute of Science and Technology,</a:t>
                      </a:r>
                    </a:p>
                    <a:p>
                      <a:pPr marL="0" lvl="0" indent="0" algn="l" rtl="0">
                        <a:spcBef>
                          <a:spcPts val="0"/>
                        </a:spcBef>
                        <a:spcAft>
                          <a:spcPts val="0"/>
                        </a:spcAft>
                        <a:buNone/>
                      </a:pPr>
                      <a:r>
                        <a:rPr lang="en-GB" dirty="0" err="1">
                          <a:latin typeface="Arial" panose="020B0604020202020204" pitchFamily="34" charset="0"/>
                          <a:ea typeface="SF Pro Semibold" pitchFamily="2" charset="0"/>
                          <a:cs typeface="Arial" panose="020B0604020202020204" pitchFamily="34" charset="0"/>
                        </a:rPr>
                        <a:t>Kattankulathur</a:t>
                      </a:r>
                      <a:r>
                        <a:rPr lang="en-GB" dirty="0">
                          <a:latin typeface="Arial" panose="020B0604020202020204" pitchFamily="34" charset="0"/>
                          <a:ea typeface="SF Pro Semibold" pitchFamily="2" charset="0"/>
                          <a:cs typeface="Arial" panose="020B0604020202020204" pitchFamily="34" charset="0"/>
                        </a:rPr>
                        <a:t>, Chennai</a:t>
                      </a: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dirty="0">
                        <a:solidFill>
                          <a:schemeClr val="dk1"/>
                        </a:solidFill>
                        <a:latin typeface="Arial" panose="020B0604020202020204" pitchFamily="34" charset="0"/>
                        <a:ea typeface="SF Pro Semibold" pitchFamily="2"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ea typeface="SF Pro Semibold" pitchFamily="2" charset="0"/>
                        <a:cs typeface="Arial" panose="020B0604020202020204" pitchFamily="34"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CD881D7C-7244-AADE-2C95-D4F594B2E35C}"/>
              </a:ext>
            </a:extLst>
          </p:cNvPr>
          <p:cNvPicPr>
            <a:picLocks noChangeAspect="1"/>
          </p:cNvPicPr>
          <p:nvPr/>
        </p:nvPicPr>
        <p:blipFill>
          <a:blip r:embed="rId4"/>
          <a:stretch>
            <a:fillRect/>
          </a:stretch>
        </p:blipFill>
        <p:spPr>
          <a:xfrm>
            <a:off x="4348264" y="38184"/>
            <a:ext cx="447472" cy="4474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pic>
        <p:nvPicPr>
          <p:cNvPr id="2" name="Picture 1">
            <a:extLst>
              <a:ext uri="{FF2B5EF4-FFF2-40B4-BE49-F238E27FC236}">
                <a16:creationId xmlns:a16="http://schemas.microsoft.com/office/drawing/2014/main" id="{A60D637F-0E5F-4169-C0D8-D47A56D9C348}"/>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572A211C-7C95-10E4-CB4C-31B1A664A2FA}"/>
              </a:ext>
            </a:extLst>
          </p:cNvPr>
          <p:cNvSpPr txBox="1"/>
          <p:nvPr/>
        </p:nvSpPr>
        <p:spPr>
          <a:xfrm>
            <a:off x="135042" y="477511"/>
            <a:ext cx="3268176"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err="1">
                <a:solidFill>
                  <a:schemeClr val="dk1"/>
                </a:solidFill>
                <a:latin typeface="+mj-lt"/>
                <a:ea typeface="SF Pro Semibold" pitchFamily="2" charset="0"/>
                <a:cs typeface="SF Mono" panose="020B0009000002000000" pitchFamily="49" charset="0"/>
                <a:sym typeface="Google Sans Medium"/>
              </a:rPr>
              <a:t>Mindmap</a:t>
            </a:r>
            <a:r>
              <a:rPr lang="en-US" sz="1600" b="1" dirty="0">
                <a:solidFill>
                  <a:schemeClr val="dk1"/>
                </a:solidFill>
                <a:latin typeface="+mj-lt"/>
                <a:ea typeface="SF Pro Semibold" pitchFamily="2" charset="0"/>
                <a:cs typeface="SF Mono" panose="020B0009000002000000" pitchFamily="49" charset="0"/>
                <a:sym typeface="Google Sans Medium"/>
              </a:rPr>
              <a:t> (Bullets)</a:t>
            </a:r>
            <a:endParaRPr sz="1600" b="1" dirty="0">
              <a:solidFill>
                <a:schemeClr val="dk1"/>
              </a:solidFill>
              <a:latin typeface="+mj-lt"/>
              <a:ea typeface="SF Pro Heavy" pitchFamily="2" charset="0"/>
              <a:cs typeface="SF Mono" panose="020B0009000002000000" pitchFamily="49" charset="0"/>
              <a:sym typeface="Google Sans Medium"/>
            </a:endParaRPr>
          </a:p>
        </p:txBody>
      </p:sp>
      <p:sp>
        <p:nvSpPr>
          <p:cNvPr id="4" name="TextBox 3">
            <a:extLst>
              <a:ext uri="{FF2B5EF4-FFF2-40B4-BE49-F238E27FC236}">
                <a16:creationId xmlns:a16="http://schemas.microsoft.com/office/drawing/2014/main" id="{A21B96EE-BCE3-4DAC-884E-E6E2EE0E086F}"/>
              </a:ext>
            </a:extLst>
          </p:cNvPr>
          <p:cNvSpPr txBox="1"/>
          <p:nvPr/>
        </p:nvSpPr>
        <p:spPr>
          <a:xfrm>
            <a:off x="198226" y="1176571"/>
            <a:ext cx="8504559" cy="2246769"/>
          </a:xfrm>
          <a:prstGeom prst="rect">
            <a:avLst/>
          </a:prstGeom>
          <a:noFill/>
        </p:spPr>
        <p:txBody>
          <a:bodyPr wrap="square" rtlCol="0">
            <a:spAutoFit/>
          </a:bodyPr>
          <a:lstStyle/>
          <a:p>
            <a:pPr marL="342900" indent="-342900">
              <a:buAutoNum type="arabicPeriod"/>
            </a:pPr>
            <a:r>
              <a:rPr lang="en-US" dirty="0"/>
              <a:t>Selected an open source model (GeoGPT-R1-Preview) due to its high accuracy and COT process.</a:t>
            </a:r>
          </a:p>
          <a:p>
            <a:pPr marL="342900" indent="-342900">
              <a:buAutoNum type="arabicPeriod"/>
            </a:pPr>
            <a:r>
              <a:rPr lang="en-US" dirty="0"/>
              <a:t>Deployed the model on an AWS </a:t>
            </a:r>
            <a:r>
              <a:rPr lang="en-US" dirty="0" err="1"/>
              <a:t>Sagemaker</a:t>
            </a:r>
            <a:r>
              <a:rPr lang="en-US" dirty="0"/>
              <a:t> Endpoint after creating a </a:t>
            </a:r>
            <a:r>
              <a:rPr lang="en-US" dirty="0" err="1"/>
              <a:t>Huggingface</a:t>
            </a:r>
            <a:r>
              <a:rPr lang="en-US" dirty="0"/>
              <a:t> TGI Container.</a:t>
            </a:r>
          </a:p>
          <a:p>
            <a:pPr marL="342900" indent="-342900">
              <a:buAutoNum type="arabicPeriod"/>
            </a:pPr>
            <a:r>
              <a:rPr lang="en-US" dirty="0"/>
              <a:t>Hosted an EC2 Instance for RAG pipeline and Middleware CORS.\</a:t>
            </a:r>
          </a:p>
          <a:p>
            <a:pPr marL="342900" indent="-342900">
              <a:buAutoNum type="arabicPeriod"/>
            </a:pPr>
            <a:r>
              <a:rPr lang="en-US" dirty="0"/>
              <a:t>Implemented basic API calls for /</a:t>
            </a:r>
            <a:r>
              <a:rPr lang="en-US" dirty="0" err="1"/>
              <a:t>add_file</a:t>
            </a:r>
            <a:r>
              <a:rPr lang="en-US" dirty="0"/>
              <a:t> and /query for basic RAG file processing, this is where I added the two models for AI Intelligence inside RAG (</a:t>
            </a:r>
            <a:r>
              <a:rPr lang="en-US" dirty="0" err="1"/>
              <a:t>GeoEmbedding</a:t>
            </a:r>
            <a:r>
              <a:rPr lang="en-US" dirty="0"/>
              <a:t> and </a:t>
            </a:r>
            <a:r>
              <a:rPr lang="en-US" dirty="0" err="1"/>
              <a:t>GeoReranker</a:t>
            </a:r>
            <a:r>
              <a:rPr lang="en-US" dirty="0"/>
              <a:t>).</a:t>
            </a:r>
          </a:p>
          <a:p>
            <a:pPr marL="342900" indent="-342900">
              <a:buAutoNum type="arabicPeriod"/>
            </a:pPr>
            <a:r>
              <a:rPr lang="en-US" dirty="0"/>
              <a:t>Created a </a:t>
            </a:r>
            <a:r>
              <a:rPr lang="en-US" dirty="0" err="1"/>
              <a:t>Next.js</a:t>
            </a:r>
            <a:r>
              <a:rPr lang="en-US" dirty="0"/>
              <a:t> frontend with the planned features and chat interface.</a:t>
            </a:r>
          </a:p>
          <a:p>
            <a:pPr marL="342900" indent="-342900">
              <a:buAutoNum type="arabicPeriod"/>
            </a:pPr>
            <a:r>
              <a:rPr lang="en-US" dirty="0"/>
              <a:t>Integrated the pipeline with another Docker container for Sandboxed code execution and tool flow (</a:t>
            </a:r>
            <a:r>
              <a:rPr lang="en-US" dirty="0" err="1"/>
              <a:t>PyQGIS</a:t>
            </a:r>
            <a:r>
              <a:rPr lang="en-US" dirty="0"/>
              <a:t>, </a:t>
            </a:r>
            <a:r>
              <a:rPr lang="en-US" dirty="0" err="1"/>
              <a:t>WhiteboxTools</a:t>
            </a:r>
            <a:r>
              <a:rPr lang="en-US" dirty="0"/>
              <a:t>)</a:t>
            </a:r>
          </a:p>
          <a:p>
            <a:pPr marL="342900" indent="-342900">
              <a:buAutoNum type="arabicPeriod"/>
            </a:pPr>
            <a:r>
              <a:rPr lang="en-US" dirty="0"/>
              <a:t>Added STAC APIs and </a:t>
            </a:r>
            <a:r>
              <a:rPr lang="en-US" dirty="0" err="1"/>
              <a:t>Bhoonidhi</a:t>
            </a:r>
            <a:r>
              <a:rPr lang="en-US" dirty="0"/>
              <a:t> Satellite imagery data in the pipeline processing.</a:t>
            </a:r>
          </a:p>
          <a:p>
            <a:pPr marL="342900" indent="-342900">
              <a:buAutoNum type="arabicPeriod"/>
            </a:pPr>
            <a:r>
              <a:rPr lang="en-US" dirty="0"/>
              <a:t>Pipeline monitoring, deployment scripts, documentation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4" title="Artboard eee– 3.png"/>
          <p:cNvPicPr preferRelativeResize="0"/>
          <p:nvPr/>
        </p:nvPicPr>
        <p:blipFill rotWithShape="1">
          <a:blip r:embed="rId3">
            <a:alphaModFix/>
          </a:blip>
          <a:srcRect/>
          <a:stretch/>
        </p:blipFill>
        <p:spPr>
          <a:xfrm>
            <a:off x="0" y="0"/>
            <a:ext cx="9144008" cy="5143501"/>
          </a:xfrm>
          <a:prstGeom prst="rect">
            <a:avLst/>
          </a:prstGeom>
          <a:noFill/>
          <a:ln>
            <a:noFill/>
          </a:ln>
        </p:spPr>
      </p:pic>
      <p:pic>
        <p:nvPicPr>
          <p:cNvPr id="2" name="Picture 1">
            <a:extLst>
              <a:ext uri="{FF2B5EF4-FFF2-40B4-BE49-F238E27FC236}">
                <a16:creationId xmlns:a16="http://schemas.microsoft.com/office/drawing/2014/main" id="{D6BD4A2C-C101-27AA-944E-85E4C8190521}"/>
              </a:ext>
            </a:extLst>
          </p:cNvPr>
          <p:cNvPicPr>
            <a:picLocks noChangeAspect="1"/>
          </p:cNvPicPr>
          <p:nvPr/>
        </p:nvPicPr>
        <p:blipFill>
          <a:blip r:embed="rId4"/>
          <a:stretch>
            <a:fillRect/>
          </a:stretch>
        </p:blipFill>
        <p:spPr>
          <a:xfrm>
            <a:off x="4348264" y="57639"/>
            <a:ext cx="447472" cy="4474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title="Artboard eee– 2.png"/>
          <p:cNvPicPr preferRelativeResize="0"/>
          <p:nvPr/>
        </p:nvPicPr>
        <p:blipFill rotWithShape="1">
          <a:blip r:embed="rId3">
            <a:alphaModFix/>
          </a:blip>
          <a:srcRect/>
          <a:stretch/>
        </p:blipFill>
        <p:spPr>
          <a:xfrm>
            <a:off x="-8" y="0"/>
            <a:ext cx="9144008" cy="5143501"/>
          </a:xfrm>
          <a:prstGeom prst="rect">
            <a:avLst/>
          </a:prstGeom>
          <a:noFill/>
          <a:ln>
            <a:noFill/>
          </a:ln>
        </p:spPr>
      </p:pic>
      <p:sp>
        <p:nvSpPr>
          <p:cNvPr id="70" name="Google Shape;70;p15"/>
          <p:cNvSpPr txBox="1"/>
          <p:nvPr/>
        </p:nvSpPr>
        <p:spPr>
          <a:xfrm>
            <a:off x="214009" y="500555"/>
            <a:ext cx="7867779" cy="4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018"/>
              <a:buNone/>
            </a:pPr>
            <a:r>
              <a:rPr lang="en-GB" sz="1600" b="1" dirty="0">
                <a:solidFill>
                  <a:schemeClr val="dk1"/>
                </a:solidFill>
                <a:latin typeface="+mj-lt"/>
                <a:ea typeface="Google Sans Medium"/>
                <a:cs typeface="SF Mono" panose="020B0009000002000000" pitchFamily="49" charset="0"/>
                <a:sym typeface="Google Sans Medium"/>
              </a:rPr>
              <a:t>Problem Statement:</a:t>
            </a:r>
            <a:endParaRPr sz="2000" dirty="0">
              <a:solidFill>
                <a:schemeClr val="dk1"/>
              </a:solidFill>
              <a:latin typeface="+mj-lt"/>
              <a:ea typeface="Google Sans Medium"/>
              <a:cs typeface="SF Mono" panose="020B0009000002000000" pitchFamily="49" charset="0"/>
              <a:sym typeface="Google Sans Medium"/>
            </a:endParaRPr>
          </a:p>
        </p:txBody>
      </p:sp>
      <p:pic>
        <p:nvPicPr>
          <p:cNvPr id="2" name="Picture 1">
            <a:extLst>
              <a:ext uri="{FF2B5EF4-FFF2-40B4-BE49-F238E27FC236}">
                <a16:creationId xmlns:a16="http://schemas.microsoft.com/office/drawing/2014/main" id="{1BEE7694-F1F7-F4C7-A9F7-237AF17C9748}"/>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TextBox 2">
            <a:extLst>
              <a:ext uri="{FF2B5EF4-FFF2-40B4-BE49-F238E27FC236}">
                <a16:creationId xmlns:a16="http://schemas.microsoft.com/office/drawing/2014/main" id="{911ACBE8-0AEF-8CB5-F9D7-4378C7197B60}"/>
              </a:ext>
            </a:extLst>
          </p:cNvPr>
          <p:cNvSpPr txBox="1"/>
          <p:nvPr/>
        </p:nvSpPr>
        <p:spPr>
          <a:xfrm>
            <a:off x="214009" y="871079"/>
            <a:ext cx="8755160" cy="1384995"/>
          </a:xfrm>
          <a:prstGeom prst="rect">
            <a:avLst/>
          </a:prstGeom>
          <a:noFill/>
        </p:spPr>
        <p:txBody>
          <a:bodyPr wrap="square" rtlCol="0">
            <a:spAutoFit/>
          </a:bodyPr>
          <a:lstStyle/>
          <a:p>
            <a:pPr algn="l"/>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Across multiple domains in geospatial analysis, analysts and researchers must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integrate data </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from multiple </a:t>
            </a:r>
            <a:r>
              <a:rPr lang="en-US" sz="1200" dirty="0">
                <a:solidFill>
                  <a:schemeClr val="tx1"/>
                </a:solidFill>
                <a:latin typeface="Arial" panose="020B0604020202020204" pitchFamily="34" charset="0"/>
                <a:ea typeface="SF Pro Semibold" pitchFamily="2" charset="0"/>
                <a:cs typeface="Arial" panose="020B0604020202020204" pitchFamily="34" charset="0"/>
              </a:rPr>
              <a:t>heterogenous </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sources and dozens of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GIS algorithms</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just to answer a single question such as “Where will Chennai flood next monsoon?”. These workflows demand costly software, deep geospatial know-how, and days or weeks of manual scripting. 90% of the time in geospatial analysis is spent on data preparation and tool configuration. As a result, most organizations either outsource the work or rely on outdated heuristics, leading to slow decisions, opaque methods, and missed opportunities. Existing AI solutions provide “black box” results without explanation, making it difficult to verify results, understand assumptions or learn from the process.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Result - Critical spatial decisions are either delayed, expensive or made without proper analysis</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a:t>
            </a:r>
          </a:p>
        </p:txBody>
      </p:sp>
      <p:sp>
        <p:nvSpPr>
          <p:cNvPr id="4" name="Google Shape;70;p15">
            <a:extLst>
              <a:ext uri="{FF2B5EF4-FFF2-40B4-BE49-F238E27FC236}">
                <a16:creationId xmlns:a16="http://schemas.microsoft.com/office/drawing/2014/main" id="{E4332588-4B5A-A3ED-01BC-BC71FB0F2269}"/>
              </a:ext>
            </a:extLst>
          </p:cNvPr>
          <p:cNvSpPr txBox="1"/>
          <p:nvPr/>
        </p:nvSpPr>
        <p:spPr>
          <a:xfrm>
            <a:off x="253332" y="2756525"/>
            <a:ext cx="6751901" cy="3633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018"/>
              <a:buNone/>
            </a:pPr>
            <a:r>
              <a:rPr lang="en-GB" sz="1600" b="1" dirty="0">
                <a:solidFill>
                  <a:schemeClr val="dk1"/>
                </a:solidFill>
                <a:latin typeface="+mj-lt"/>
                <a:ea typeface="Google Sans Medium"/>
                <a:cs typeface="SF Mono" panose="020B0009000002000000" pitchFamily="49" charset="0"/>
                <a:sym typeface="Google Sans Medium"/>
              </a:rPr>
              <a:t>Our Solution:</a:t>
            </a:r>
            <a:endParaRPr lang="en-GB" sz="1600" b="1" i="1" dirty="0">
              <a:solidFill>
                <a:schemeClr val="dk1"/>
              </a:solidFill>
              <a:latin typeface="+mj-lt"/>
              <a:ea typeface="Google Sans Medium"/>
              <a:cs typeface="SF Mono" panose="020B0009000002000000" pitchFamily="49" charset="0"/>
              <a:sym typeface="Google Sans Medium"/>
            </a:endParaRPr>
          </a:p>
          <a:p>
            <a:pPr marL="0" lvl="0" indent="0" algn="l" rtl="0">
              <a:lnSpc>
                <a:spcPct val="115000"/>
              </a:lnSpc>
              <a:spcBef>
                <a:spcPts val="0"/>
              </a:spcBef>
              <a:spcAft>
                <a:spcPts val="1200"/>
              </a:spcAft>
              <a:buSzPts val="1018"/>
              <a:buNone/>
            </a:pPr>
            <a:endParaRPr sz="2000" dirty="0">
              <a:solidFill>
                <a:schemeClr val="dk1"/>
              </a:solidFill>
              <a:latin typeface="SF Mono" panose="020B0009000002000000" pitchFamily="49" charset="0"/>
              <a:ea typeface="Google Sans Medium"/>
              <a:cs typeface="SF Mono" panose="020B0009000002000000" pitchFamily="49" charset="0"/>
              <a:sym typeface="Google Sans Medium"/>
            </a:endParaRPr>
          </a:p>
        </p:txBody>
      </p:sp>
      <p:sp>
        <p:nvSpPr>
          <p:cNvPr id="5" name="TextBox 4">
            <a:extLst>
              <a:ext uri="{FF2B5EF4-FFF2-40B4-BE49-F238E27FC236}">
                <a16:creationId xmlns:a16="http://schemas.microsoft.com/office/drawing/2014/main" id="{1FD1B3CE-24E1-96EF-222D-F0258735A5D4}"/>
              </a:ext>
            </a:extLst>
          </p:cNvPr>
          <p:cNvSpPr txBox="1"/>
          <p:nvPr/>
        </p:nvSpPr>
        <p:spPr>
          <a:xfrm>
            <a:off x="253333" y="3109065"/>
            <a:ext cx="8715836" cy="1200329"/>
          </a:xfrm>
          <a:prstGeom prst="rect">
            <a:avLst/>
          </a:prstGeom>
          <a:noFill/>
        </p:spPr>
        <p:txBody>
          <a:bodyPr wrap="square" rtlCol="0">
            <a:spAutoFit/>
          </a:bodyPr>
          <a:lstStyle/>
          <a:p>
            <a:pPr algn="l"/>
            <a:r>
              <a:rPr lang="en-US" sz="1200" b="0" i="0" dirty="0" err="1">
                <a:solidFill>
                  <a:schemeClr val="tx1"/>
                </a:solidFill>
                <a:effectLst/>
                <a:latin typeface="Arial" panose="020B0604020202020204" pitchFamily="34" charset="0"/>
                <a:ea typeface="SF Pro Semibold" pitchFamily="2" charset="0"/>
                <a:cs typeface="Arial" panose="020B0604020202020204" pitchFamily="34" charset="0"/>
              </a:rPr>
              <a:t>JugJugGeo</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collapses that complexity into a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natural-language chat</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A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domain-tuned</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Large Language Model plans each analytic step in plain English, retrieves the right documents from a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vector knowledge base</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executes </a:t>
            </a:r>
            <a:r>
              <a:rPr lang="en-US" sz="1200" b="0" i="0" dirty="0" err="1">
                <a:solidFill>
                  <a:schemeClr val="tx1"/>
                </a:solidFill>
                <a:effectLst/>
                <a:latin typeface="Arial" panose="020B0604020202020204" pitchFamily="34" charset="0"/>
                <a:ea typeface="SF Pro Semibold" pitchFamily="2" charset="0"/>
                <a:cs typeface="Arial" panose="020B0604020202020204" pitchFamily="34" charset="0"/>
              </a:rPr>
              <a:t>PyQGIS</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and </a:t>
            </a:r>
            <a:r>
              <a:rPr lang="en-US" sz="1200" b="0" i="0" dirty="0" err="1">
                <a:solidFill>
                  <a:schemeClr val="tx1"/>
                </a:solidFill>
                <a:effectLst/>
                <a:latin typeface="Arial" panose="020B0604020202020204" pitchFamily="34" charset="0"/>
                <a:ea typeface="SF Pro Semibold" pitchFamily="2" charset="0"/>
                <a:cs typeface="Arial" panose="020B0604020202020204" pitchFamily="34" charset="0"/>
              </a:rPr>
              <a:t>WhiteboxTools</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code in a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sandbox</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pulls fresh Sentinel-2 or </a:t>
            </a:r>
            <a:r>
              <a:rPr lang="en-US" sz="1200" b="0" i="0" dirty="0" err="1">
                <a:solidFill>
                  <a:schemeClr val="tx1"/>
                </a:solidFill>
                <a:effectLst/>
                <a:latin typeface="Arial" panose="020B0604020202020204" pitchFamily="34" charset="0"/>
                <a:ea typeface="SF Pro Semibold" pitchFamily="2" charset="0"/>
                <a:cs typeface="Arial" panose="020B0604020202020204" pitchFamily="34" charset="0"/>
              </a:rPr>
              <a:t>Bhoonidhi</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imagery on demand and STAC APIs, and streams back maps, statistics, and fully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cited Chain-of-Thought process</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to the user. Because the engine is open-source, containerized, and already running on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AWS Infrastructure</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teams can self-host, plug in their own data, and start generating enterprise-grade spatial insight in seconds instead of weeks. </a:t>
            </a:r>
          </a:p>
        </p:txBody>
      </p:sp>
      <p:sp>
        <p:nvSpPr>
          <p:cNvPr id="6" name="TextBox 5">
            <a:extLst>
              <a:ext uri="{FF2B5EF4-FFF2-40B4-BE49-F238E27FC236}">
                <a16:creationId xmlns:a16="http://schemas.microsoft.com/office/drawing/2014/main" id="{1BCC5FAF-DE51-2D47-EA2B-8BD22059A972}"/>
              </a:ext>
            </a:extLst>
          </p:cNvPr>
          <p:cNvSpPr txBox="1"/>
          <p:nvPr/>
        </p:nvSpPr>
        <p:spPr>
          <a:xfrm>
            <a:off x="253333" y="2323230"/>
            <a:ext cx="4161295" cy="307777"/>
          </a:xfrm>
          <a:prstGeom prst="rect">
            <a:avLst/>
          </a:prstGeom>
          <a:noFill/>
        </p:spPr>
        <p:txBody>
          <a:bodyPr wrap="square" rtlCol="0">
            <a:spAutoFit/>
          </a:bodyPr>
          <a:lstStyle/>
          <a:p>
            <a:r>
              <a:rPr lang="en-US" b="1" i="1" dirty="0">
                <a:solidFill>
                  <a:srgbClr val="3269C3"/>
                </a:solidFill>
                <a:effectLst/>
                <a:latin typeface="Arial" panose="020B0604020202020204" pitchFamily="34" charset="0"/>
                <a:ea typeface="SF Pro Heavy" pitchFamily="2" charset="0"/>
                <a:cs typeface="Arial" panose="020B0604020202020204" pitchFamily="34" charset="0"/>
              </a:rPr>
              <a:t>🔧  </a:t>
            </a:r>
            <a:r>
              <a:rPr lang="en-US" b="1" i="1" dirty="0">
                <a:solidFill>
                  <a:srgbClr val="3269C3"/>
                </a:solidFill>
                <a:latin typeface="Arial" panose="020B0604020202020204" pitchFamily="34" charset="0"/>
                <a:ea typeface="SF Pro Heavy" pitchFamily="2" charset="0"/>
                <a:cs typeface="Arial" panose="020B0604020202020204" pitchFamily="34" charset="0"/>
              </a:rPr>
              <a:t>Lack of GIS Expertise and Tool Knowledge </a:t>
            </a:r>
          </a:p>
        </p:txBody>
      </p:sp>
      <p:sp>
        <p:nvSpPr>
          <p:cNvPr id="7" name="TextBox 6">
            <a:extLst>
              <a:ext uri="{FF2B5EF4-FFF2-40B4-BE49-F238E27FC236}">
                <a16:creationId xmlns:a16="http://schemas.microsoft.com/office/drawing/2014/main" id="{585032D3-8D75-641C-4D3E-A03C0D81795A}"/>
              </a:ext>
            </a:extLst>
          </p:cNvPr>
          <p:cNvSpPr txBox="1"/>
          <p:nvPr/>
        </p:nvSpPr>
        <p:spPr>
          <a:xfrm>
            <a:off x="4241593" y="2323230"/>
            <a:ext cx="4826962" cy="307777"/>
          </a:xfrm>
          <a:prstGeom prst="rect">
            <a:avLst/>
          </a:prstGeom>
          <a:noFill/>
        </p:spPr>
        <p:txBody>
          <a:bodyPr wrap="none" rtlCol="0">
            <a:spAutoFit/>
          </a:bodyPr>
          <a:lstStyle/>
          <a:p>
            <a:r>
              <a:rPr lang="en-US" b="1" i="1" dirty="0">
                <a:solidFill>
                  <a:srgbClr val="3269C3"/>
                </a:solidFill>
                <a:effectLst/>
                <a:latin typeface="Arial" panose="020B0604020202020204" pitchFamily="34" charset="0"/>
                <a:ea typeface="SF Pro Heavy" pitchFamily="2" charset="0"/>
                <a:cs typeface="Arial" panose="020B0604020202020204" pitchFamily="34" charset="0"/>
              </a:rPr>
              <a:t>⏱️  </a:t>
            </a:r>
            <a:r>
              <a:rPr lang="en-US" b="1" i="1" dirty="0">
                <a:solidFill>
                  <a:srgbClr val="3269C3"/>
                </a:solidFill>
                <a:latin typeface="Arial" panose="020B0604020202020204" pitchFamily="34" charset="0"/>
                <a:ea typeface="SF Pro Heavy" pitchFamily="2" charset="0"/>
                <a:cs typeface="Arial" panose="020B0604020202020204" pitchFamily="34" charset="0"/>
              </a:rPr>
              <a:t>Time inefficiency in data preparation and env setup</a:t>
            </a:r>
          </a:p>
        </p:txBody>
      </p:sp>
      <p:sp>
        <p:nvSpPr>
          <p:cNvPr id="8" name="TextBox 7">
            <a:extLst>
              <a:ext uri="{FF2B5EF4-FFF2-40B4-BE49-F238E27FC236}">
                <a16:creationId xmlns:a16="http://schemas.microsoft.com/office/drawing/2014/main" id="{34E52889-D172-01DE-06C3-8E5D6A67AAD7}"/>
              </a:ext>
            </a:extLst>
          </p:cNvPr>
          <p:cNvSpPr txBox="1"/>
          <p:nvPr/>
        </p:nvSpPr>
        <p:spPr>
          <a:xfrm>
            <a:off x="2491348" y="2567655"/>
            <a:ext cx="5093210" cy="307777"/>
          </a:xfrm>
          <a:prstGeom prst="rect">
            <a:avLst/>
          </a:prstGeom>
          <a:noFill/>
        </p:spPr>
        <p:txBody>
          <a:bodyPr wrap="square" rtlCol="0">
            <a:spAutoFit/>
          </a:bodyPr>
          <a:lstStyle/>
          <a:p>
            <a:r>
              <a:rPr lang="en-US" b="1" i="1" dirty="0">
                <a:solidFill>
                  <a:srgbClr val="3269C3"/>
                </a:solidFill>
                <a:effectLst/>
                <a:latin typeface="Arial" panose="020B0604020202020204" pitchFamily="34" charset="0"/>
                <a:ea typeface="SF Pro Heavy" pitchFamily="2" charset="0"/>
                <a:cs typeface="Arial" panose="020B0604020202020204" pitchFamily="34" charset="0"/>
              </a:rPr>
              <a:t>❓ Unverifiable AI res</a:t>
            </a:r>
            <a:r>
              <a:rPr lang="en-US" b="1" i="1" dirty="0">
                <a:solidFill>
                  <a:srgbClr val="3269C3"/>
                </a:solidFill>
                <a:latin typeface="Arial" panose="020B0604020202020204" pitchFamily="34" charset="0"/>
                <a:ea typeface="SF Pro Heavy" pitchFamily="2" charset="0"/>
                <a:cs typeface="Arial" panose="020B0604020202020204" pitchFamily="34" charset="0"/>
              </a:rPr>
              <a:t>ults and hallucinations</a:t>
            </a:r>
          </a:p>
        </p:txBody>
      </p:sp>
      <p:sp>
        <p:nvSpPr>
          <p:cNvPr id="9" name="TextBox 8">
            <a:extLst>
              <a:ext uri="{FF2B5EF4-FFF2-40B4-BE49-F238E27FC236}">
                <a16:creationId xmlns:a16="http://schemas.microsoft.com/office/drawing/2014/main" id="{6A2287C3-35D8-D10A-660E-1B56E8E06FC2}"/>
              </a:ext>
            </a:extLst>
          </p:cNvPr>
          <p:cNvSpPr txBox="1"/>
          <p:nvPr/>
        </p:nvSpPr>
        <p:spPr>
          <a:xfrm>
            <a:off x="248856" y="4354157"/>
            <a:ext cx="2790393" cy="307777"/>
          </a:xfrm>
          <a:prstGeom prst="rect">
            <a:avLst/>
          </a:prstGeom>
          <a:noFill/>
        </p:spPr>
        <p:txBody>
          <a:bodyPr wrap="square" rtlCol="0">
            <a:spAutoFit/>
          </a:bodyPr>
          <a:lstStyle/>
          <a:p>
            <a:r>
              <a:rPr lang="en-US" b="1" i="1" dirty="0">
                <a:solidFill>
                  <a:srgbClr val="3269C3"/>
                </a:solidFill>
                <a:effectLst/>
                <a:latin typeface="Arial" panose="020B0604020202020204" pitchFamily="34" charset="0"/>
                <a:ea typeface="SF Pro Heavy" pitchFamily="2" charset="0"/>
                <a:cs typeface="Arial" panose="020B0604020202020204" pitchFamily="34" charset="0"/>
              </a:rPr>
              <a:t>📊  </a:t>
            </a:r>
            <a:r>
              <a:rPr lang="en-US" b="1" i="1" dirty="0">
                <a:solidFill>
                  <a:srgbClr val="3269C3"/>
                </a:solidFill>
                <a:latin typeface="Arial" panose="020B0604020202020204" pitchFamily="34" charset="0"/>
                <a:ea typeface="SF Pro Heavy" pitchFamily="2" charset="0"/>
                <a:cs typeface="Arial" panose="020B0604020202020204" pitchFamily="34" charset="0"/>
              </a:rPr>
              <a:t>Ask and Analyze</a:t>
            </a:r>
          </a:p>
        </p:txBody>
      </p:sp>
      <p:sp>
        <p:nvSpPr>
          <p:cNvPr id="10" name="TextBox 9">
            <a:extLst>
              <a:ext uri="{FF2B5EF4-FFF2-40B4-BE49-F238E27FC236}">
                <a16:creationId xmlns:a16="http://schemas.microsoft.com/office/drawing/2014/main" id="{D170762A-30EE-D017-E838-5658A6B733EE}"/>
              </a:ext>
            </a:extLst>
          </p:cNvPr>
          <p:cNvSpPr txBox="1"/>
          <p:nvPr/>
        </p:nvSpPr>
        <p:spPr>
          <a:xfrm>
            <a:off x="3236008" y="4354157"/>
            <a:ext cx="3039259" cy="307777"/>
          </a:xfrm>
          <a:prstGeom prst="rect">
            <a:avLst/>
          </a:prstGeom>
          <a:noFill/>
        </p:spPr>
        <p:txBody>
          <a:bodyPr wrap="square" rtlCol="0">
            <a:spAutoFit/>
          </a:bodyPr>
          <a:lstStyle/>
          <a:p>
            <a:r>
              <a:rPr lang="en-US" b="1" i="1" dirty="0">
                <a:solidFill>
                  <a:srgbClr val="3269C3"/>
                </a:solidFill>
                <a:latin typeface="Arial" panose="020B0604020202020204" pitchFamily="34" charset="0"/>
                <a:ea typeface="SF Pro Heavy" pitchFamily="2" charset="0"/>
                <a:cs typeface="Arial" panose="020B0604020202020204" pitchFamily="34" charset="0"/>
              </a:rPr>
              <a:t>🔬  Transparent AI Reasoning</a:t>
            </a:r>
          </a:p>
        </p:txBody>
      </p:sp>
      <p:sp>
        <p:nvSpPr>
          <p:cNvPr id="11" name="TextBox 10">
            <a:extLst>
              <a:ext uri="{FF2B5EF4-FFF2-40B4-BE49-F238E27FC236}">
                <a16:creationId xmlns:a16="http://schemas.microsoft.com/office/drawing/2014/main" id="{BABEF9BD-5C20-F6D4-D72B-BC3AF11C1990}"/>
              </a:ext>
            </a:extLst>
          </p:cNvPr>
          <p:cNvSpPr txBox="1"/>
          <p:nvPr/>
        </p:nvSpPr>
        <p:spPr>
          <a:xfrm>
            <a:off x="6297196" y="4354157"/>
            <a:ext cx="2671973" cy="307777"/>
          </a:xfrm>
          <a:prstGeom prst="rect">
            <a:avLst/>
          </a:prstGeom>
          <a:noFill/>
        </p:spPr>
        <p:txBody>
          <a:bodyPr wrap="square" rtlCol="0">
            <a:spAutoFit/>
          </a:bodyPr>
          <a:lstStyle/>
          <a:p>
            <a:r>
              <a:rPr lang="en-US" b="1" i="1" dirty="0">
                <a:solidFill>
                  <a:srgbClr val="3269C3"/>
                </a:solidFill>
                <a:latin typeface="Arial" panose="020B0604020202020204" pitchFamily="34" charset="0"/>
                <a:ea typeface="SF Pro Heavy" pitchFamily="2" charset="0"/>
                <a:cs typeface="Arial" panose="020B0604020202020204" pitchFamily="34" charset="0"/>
              </a:rPr>
              <a:t>⚙️ Professional GIS Tools</a:t>
            </a:r>
          </a:p>
        </p:txBody>
      </p:sp>
      <p:sp>
        <p:nvSpPr>
          <p:cNvPr id="12" name="TextBox 11">
            <a:extLst>
              <a:ext uri="{FF2B5EF4-FFF2-40B4-BE49-F238E27FC236}">
                <a16:creationId xmlns:a16="http://schemas.microsoft.com/office/drawing/2014/main" id="{59F481E8-C218-24F7-7B8E-ED9CA417A994}"/>
              </a:ext>
            </a:extLst>
          </p:cNvPr>
          <p:cNvSpPr txBox="1"/>
          <p:nvPr/>
        </p:nvSpPr>
        <p:spPr>
          <a:xfrm>
            <a:off x="3117587" y="4633563"/>
            <a:ext cx="3157679" cy="307777"/>
          </a:xfrm>
          <a:prstGeom prst="rect">
            <a:avLst/>
          </a:prstGeom>
          <a:noFill/>
        </p:spPr>
        <p:txBody>
          <a:bodyPr wrap="square" rtlCol="0">
            <a:spAutoFit/>
          </a:bodyPr>
          <a:lstStyle/>
          <a:p>
            <a:r>
              <a:rPr lang="en-US" b="1" i="1" dirty="0">
                <a:solidFill>
                  <a:srgbClr val="3269C3"/>
                </a:solidFill>
                <a:latin typeface="Arial" panose="020B0604020202020204" pitchFamily="34" charset="0"/>
                <a:ea typeface="SF Pro Heavy" pitchFamily="2" charset="0"/>
                <a:cs typeface="Arial" panose="020B0604020202020204" pitchFamily="34" charset="0"/>
              </a:rPr>
              <a:t>⏳  Sandboxed Code Execution</a:t>
            </a:r>
          </a:p>
        </p:txBody>
      </p:sp>
      <p:sp>
        <p:nvSpPr>
          <p:cNvPr id="13" name="TextBox 12">
            <a:extLst>
              <a:ext uri="{FF2B5EF4-FFF2-40B4-BE49-F238E27FC236}">
                <a16:creationId xmlns:a16="http://schemas.microsoft.com/office/drawing/2014/main" id="{105707B6-F340-7B2C-461F-328EED1246B6}"/>
              </a:ext>
            </a:extLst>
          </p:cNvPr>
          <p:cNvSpPr txBox="1"/>
          <p:nvPr/>
        </p:nvSpPr>
        <p:spPr>
          <a:xfrm>
            <a:off x="248856" y="4632038"/>
            <a:ext cx="2987149" cy="307777"/>
          </a:xfrm>
          <a:prstGeom prst="rect">
            <a:avLst/>
          </a:prstGeom>
          <a:noFill/>
        </p:spPr>
        <p:txBody>
          <a:bodyPr wrap="square" rtlCol="0">
            <a:spAutoFit/>
          </a:bodyPr>
          <a:lstStyle/>
          <a:p>
            <a:r>
              <a:rPr lang="en-US" b="1" i="1" dirty="0">
                <a:solidFill>
                  <a:srgbClr val="3269C3"/>
                </a:solidFill>
                <a:latin typeface="Arial" panose="020B0604020202020204" pitchFamily="34" charset="0"/>
                <a:ea typeface="SF Pro Heavy" pitchFamily="2" charset="0"/>
                <a:cs typeface="Arial" panose="020B0604020202020204" pitchFamily="34" charset="0"/>
              </a:rPr>
              <a:t>📁  Personal Document Library</a:t>
            </a:r>
          </a:p>
        </p:txBody>
      </p:sp>
      <p:sp>
        <p:nvSpPr>
          <p:cNvPr id="14" name="TextBox 13">
            <a:extLst>
              <a:ext uri="{FF2B5EF4-FFF2-40B4-BE49-F238E27FC236}">
                <a16:creationId xmlns:a16="http://schemas.microsoft.com/office/drawing/2014/main" id="{21ED4E68-B66C-2171-995B-FB3927916B21}"/>
              </a:ext>
            </a:extLst>
          </p:cNvPr>
          <p:cNvSpPr txBox="1"/>
          <p:nvPr/>
        </p:nvSpPr>
        <p:spPr>
          <a:xfrm>
            <a:off x="6275268" y="4632037"/>
            <a:ext cx="2693902" cy="307777"/>
          </a:xfrm>
          <a:prstGeom prst="rect">
            <a:avLst/>
          </a:prstGeom>
          <a:noFill/>
        </p:spPr>
        <p:txBody>
          <a:bodyPr wrap="square" rtlCol="0">
            <a:spAutoFit/>
          </a:bodyPr>
          <a:lstStyle/>
          <a:p>
            <a:r>
              <a:rPr lang="en-US" b="1" i="1" dirty="0">
                <a:solidFill>
                  <a:srgbClr val="3269C3"/>
                </a:solidFill>
                <a:latin typeface="Arial" panose="020B0604020202020204" pitchFamily="34" charset="0"/>
                <a:ea typeface="SF Pro Heavy" pitchFamily="2" charset="0"/>
                <a:cs typeface="Arial" panose="020B0604020202020204" pitchFamily="34" charset="0"/>
              </a:rPr>
              <a:t>🔎  Web Search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5" name="TextBox 4">
            <a:extLst>
              <a:ext uri="{FF2B5EF4-FFF2-40B4-BE49-F238E27FC236}">
                <a16:creationId xmlns:a16="http://schemas.microsoft.com/office/drawing/2014/main" id="{56B7D9EE-E08C-309A-D447-89A1E0F200CF}"/>
              </a:ext>
            </a:extLst>
          </p:cNvPr>
          <p:cNvSpPr txBox="1"/>
          <p:nvPr/>
        </p:nvSpPr>
        <p:spPr>
          <a:xfrm>
            <a:off x="216976" y="600183"/>
            <a:ext cx="5198540" cy="338554"/>
          </a:xfrm>
          <a:prstGeom prst="rect">
            <a:avLst/>
          </a:prstGeom>
          <a:noFill/>
        </p:spPr>
        <p:txBody>
          <a:bodyPr wrap="square">
            <a:spAutoFit/>
          </a:bodyPr>
          <a:lstStyle/>
          <a:p>
            <a:r>
              <a:rPr lang="en-US" sz="1600" b="1" i="0" dirty="0">
                <a:solidFill>
                  <a:schemeClr val="tx1"/>
                </a:solidFill>
                <a:effectLst/>
                <a:latin typeface="+mj-lt"/>
                <a:cs typeface="SF Mono" panose="020B0009000002000000" pitchFamily="49" charset="0"/>
              </a:rPr>
              <a:t>Why </a:t>
            </a:r>
            <a:r>
              <a:rPr lang="en-US" sz="1600" b="1" i="0" dirty="0" err="1">
                <a:solidFill>
                  <a:schemeClr val="tx1"/>
                </a:solidFill>
                <a:effectLst/>
                <a:latin typeface="+mj-lt"/>
                <a:cs typeface="SF Mono" panose="020B0009000002000000" pitchFamily="49" charset="0"/>
              </a:rPr>
              <a:t>JugJugGeo</a:t>
            </a:r>
            <a:r>
              <a:rPr lang="en-US" sz="1600" b="1" i="0" dirty="0">
                <a:solidFill>
                  <a:schemeClr val="tx1"/>
                </a:solidFill>
                <a:effectLst/>
                <a:latin typeface="+mj-lt"/>
                <a:cs typeface="SF Mono" panose="020B0009000002000000" pitchFamily="49" charset="0"/>
              </a:rPr>
              <a:t> is a leap, not a tweak.</a:t>
            </a:r>
            <a:endParaRPr lang="en-US" sz="1600" dirty="0">
              <a:solidFill>
                <a:schemeClr val="tx1"/>
              </a:solidFill>
              <a:latin typeface="+mj-lt"/>
              <a:cs typeface="SF Mono" panose="020B0009000002000000" pitchFamily="49" charset="0"/>
            </a:endParaRPr>
          </a:p>
        </p:txBody>
      </p:sp>
      <p:pic>
        <p:nvPicPr>
          <p:cNvPr id="6" name="Picture 5">
            <a:extLst>
              <a:ext uri="{FF2B5EF4-FFF2-40B4-BE49-F238E27FC236}">
                <a16:creationId xmlns:a16="http://schemas.microsoft.com/office/drawing/2014/main" id="{E829F33D-0A9B-E86E-BCBA-3CD332F2DE1A}"/>
              </a:ext>
            </a:extLst>
          </p:cNvPr>
          <p:cNvPicPr>
            <a:picLocks noChangeAspect="1"/>
          </p:cNvPicPr>
          <p:nvPr/>
        </p:nvPicPr>
        <p:blipFill>
          <a:blip r:embed="rId4"/>
          <a:stretch>
            <a:fillRect/>
          </a:stretch>
        </p:blipFill>
        <p:spPr>
          <a:xfrm>
            <a:off x="4348264" y="57639"/>
            <a:ext cx="447472" cy="447472"/>
          </a:xfrm>
          <a:prstGeom prst="rect">
            <a:avLst/>
          </a:prstGeom>
        </p:spPr>
      </p:pic>
      <p:graphicFrame>
        <p:nvGraphicFramePr>
          <p:cNvPr id="7" name="Table 6">
            <a:extLst>
              <a:ext uri="{FF2B5EF4-FFF2-40B4-BE49-F238E27FC236}">
                <a16:creationId xmlns:a16="http://schemas.microsoft.com/office/drawing/2014/main" id="{D3A822FD-B2CD-3DFC-83A8-7D157B0A9DD7}"/>
              </a:ext>
            </a:extLst>
          </p:cNvPr>
          <p:cNvGraphicFramePr>
            <a:graphicFrameLocks noGrp="1"/>
          </p:cNvGraphicFramePr>
          <p:nvPr>
            <p:extLst>
              <p:ext uri="{D42A27DB-BD31-4B8C-83A1-F6EECF244321}">
                <p14:modId xmlns:p14="http://schemas.microsoft.com/office/powerpoint/2010/main" val="1783260736"/>
              </p:ext>
            </p:extLst>
          </p:nvPr>
        </p:nvGraphicFramePr>
        <p:xfrm>
          <a:off x="216976" y="962730"/>
          <a:ext cx="8686800" cy="3866976"/>
        </p:xfrm>
        <a:graphic>
          <a:graphicData uri="http://schemas.openxmlformats.org/drawingml/2006/table">
            <a:tbl>
              <a:tblPr>
                <a:tableStyleId>{8CAA7D18-D298-482A-838B-3D42933B7079}</a:tableStyleId>
              </a:tblPr>
              <a:tblGrid>
                <a:gridCol w="1906291">
                  <a:extLst>
                    <a:ext uri="{9D8B030D-6E8A-4147-A177-3AD203B41FA5}">
                      <a16:colId xmlns:a16="http://schemas.microsoft.com/office/drawing/2014/main" val="3756828917"/>
                    </a:ext>
                  </a:extLst>
                </a:gridCol>
                <a:gridCol w="3510367">
                  <a:extLst>
                    <a:ext uri="{9D8B030D-6E8A-4147-A177-3AD203B41FA5}">
                      <a16:colId xmlns:a16="http://schemas.microsoft.com/office/drawing/2014/main" val="3290058448"/>
                    </a:ext>
                  </a:extLst>
                </a:gridCol>
                <a:gridCol w="3270142">
                  <a:extLst>
                    <a:ext uri="{9D8B030D-6E8A-4147-A177-3AD203B41FA5}">
                      <a16:colId xmlns:a16="http://schemas.microsoft.com/office/drawing/2014/main" val="4280092379"/>
                    </a:ext>
                  </a:extLst>
                </a:gridCol>
              </a:tblGrid>
              <a:tr h="382486">
                <a:tc>
                  <a:txBody>
                    <a:bodyPr/>
                    <a:lstStyle/>
                    <a:p>
                      <a:r>
                        <a:rPr lang="en-US" sz="1200" b="1" dirty="0"/>
                        <a:t>Pain Points</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a:t>Existing Solutions &amp; Their Limitations</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a:t>How JugJugGeo Solves It</a:t>
                      </a:r>
                      <a:endParaRPr lang="en-US" sz="1200">
                        <a:latin typeface="Arial" panose="020B0604020202020204" pitchFamily="34" charset="0"/>
                        <a:ea typeface="SF Pro Semibold" pitchFamily="2" charset="0"/>
                        <a:cs typeface="Arial" panose="020B0604020202020204" pitchFamily="34" charset="0"/>
                      </a:endParaRPr>
                    </a:p>
                  </a:txBody>
                  <a:tcPr marL="38530" marR="38530" marT="19265" marB="19265" anchor="ctr"/>
                </a:tc>
                <a:extLst>
                  <a:ext uri="{0D108BD9-81ED-4DB2-BD59-A6C34878D82A}">
                    <a16:rowId xmlns:a16="http://schemas.microsoft.com/office/drawing/2014/main" val="308744453"/>
                  </a:ext>
                </a:extLst>
              </a:tr>
              <a:tr h="388840">
                <a:tc>
                  <a:txBody>
                    <a:bodyPr/>
                    <a:lstStyle/>
                    <a:p>
                      <a:r>
                        <a:rPr lang="en-US" sz="1200" dirty="0"/>
                        <a:t>🎯 GIS Expertise Barriers</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err="1"/>
                        <a:t>GeoForge</a:t>
                      </a:r>
                      <a:r>
                        <a:rPr lang="en-US" sz="1200" dirty="0"/>
                        <a:t> – fine-tuned GPT-4 but locked to Swiss servers, requires technical setup</a:t>
                      </a:r>
                    </a:p>
                    <a:p>
                      <a:r>
                        <a:rPr lang="en-US" sz="1200" b="1" dirty="0"/>
                        <a:t>CARTO AI</a:t>
                      </a:r>
                      <a:r>
                        <a:rPr lang="en-US" sz="1200" dirty="0"/>
                        <a:t> – enterprise-only, expensive licenses</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a:t>Natural-language interface</a:t>
                      </a:r>
                      <a:r>
                        <a:rPr lang="en-US" sz="1200" dirty="0"/>
                        <a:t>: zero GIS training – ask in plain English and get professional analysis instantly</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extLst>
                  <a:ext uri="{0D108BD9-81ED-4DB2-BD59-A6C34878D82A}">
                    <a16:rowId xmlns:a16="http://schemas.microsoft.com/office/drawing/2014/main" val="211053100"/>
                  </a:ext>
                </a:extLst>
              </a:tr>
              <a:tr h="531609">
                <a:tc>
                  <a:txBody>
                    <a:bodyPr/>
                    <a:lstStyle/>
                    <a:p>
                      <a:r>
                        <a:rPr lang="en-US" sz="1200" dirty="0"/>
                        <a:t>🔍 Lack of Transparency</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err="1"/>
                        <a:t>MapAI</a:t>
                      </a:r>
                      <a:r>
                        <a:rPr lang="en-US" sz="1200" b="1" dirty="0"/>
                        <a:t>, </a:t>
                      </a:r>
                      <a:r>
                        <a:rPr lang="en-US" sz="1200" b="1" dirty="0" err="1"/>
                        <a:t>EarthGPT</a:t>
                      </a:r>
                      <a:r>
                        <a:rPr lang="en-US" sz="1200" dirty="0"/>
                        <a:t> – black-box with no reasoning</a:t>
                      </a:r>
                    </a:p>
                    <a:p>
                      <a:r>
                        <a:rPr lang="en-US" sz="1200" dirty="0"/>
                        <a:t>Commercial GPTs give generic answers without methodology</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a:t>Chain-of-Thought reasoning</a:t>
                      </a:r>
                      <a:r>
                        <a:rPr lang="en-US" sz="1200"/>
                        <a:t>: shows every step (data fetch → algorithm → parameters), building trust and enabling learning</a:t>
                      </a:r>
                      <a:endParaRPr lang="en-US" sz="1200">
                        <a:latin typeface="Arial" panose="020B0604020202020204" pitchFamily="34" charset="0"/>
                        <a:ea typeface="SF Pro Semibold" pitchFamily="2" charset="0"/>
                        <a:cs typeface="Arial" panose="020B0604020202020204" pitchFamily="34" charset="0"/>
                      </a:endParaRPr>
                    </a:p>
                  </a:txBody>
                  <a:tcPr marL="38530" marR="38530" marT="19265" marB="19265" anchor="ctr"/>
                </a:tc>
                <a:extLst>
                  <a:ext uri="{0D108BD9-81ED-4DB2-BD59-A6C34878D82A}">
                    <a16:rowId xmlns:a16="http://schemas.microsoft.com/office/drawing/2014/main" val="681349282"/>
                  </a:ext>
                </a:extLst>
              </a:tr>
              <a:tr h="389240">
                <a:tc>
                  <a:txBody>
                    <a:bodyPr/>
                    <a:lstStyle/>
                    <a:p>
                      <a:r>
                        <a:rPr lang="en-US" sz="1200" dirty="0"/>
                        <a:t>🛠️ Tool Fragmentation</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err="1"/>
                        <a:t>GeoGPT</a:t>
                      </a:r>
                      <a:r>
                        <a:rPr lang="en-US" sz="1200" dirty="0"/>
                        <a:t>– limited fixed tool pool (custom)</a:t>
                      </a:r>
                    </a:p>
                    <a:p>
                      <a:r>
                        <a:rPr lang="en-US" sz="1200" b="1" dirty="0" err="1"/>
                        <a:t>Kue</a:t>
                      </a:r>
                      <a:r>
                        <a:rPr lang="en-US" sz="1200" b="1" dirty="0"/>
                        <a:t> AI</a:t>
                      </a:r>
                      <a:r>
                        <a:rPr lang="en-US" sz="1200" dirty="0"/>
                        <a:t> – QGIS-only plugin</a:t>
                      </a:r>
                    </a:p>
                    <a:p>
                      <a:r>
                        <a:rPr lang="en-US" sz="1200" b="1" dirty="0" err="1"/>
                        <a:t>ChatGeoAI</a:t>
                      </a:r>
                      <a:r>
                        <a:rPr lang="en-US" sz="1200" dirty="0"/>
                        <a:t> – 25 % first-try success rate</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a:t>Complete integration</a:t>
                      </a:r>
                      <a:r>
                        <a:rPr lang="en-US" sz="1200" dirty="0"/>
                        <a:t>: </a:t>
                      </a:r>
                      <a:r>
                        <a:rPr lang="en-US" sz="1200" dirty="0" err="1"/>
                        <a:t>PyQGIS</a:t>
                      </a:r>
                      <a:r>
                        <a:rPr lang="en-US" sz="1200" dirty="0"/>
                        <a:t> (300+ algorithms) + </a:t>
                      </a:r>
                      <a:r>
                        <a:rPr lang="en-US" sz="1200" dirty="0" err="1"/>
                        <a:t>WhiteboxTools</a:t>
                      </a:r>
                      <a:r>
                        <a:rPr lang="en-US" sz="1200" dirty="0"/>
                        <a:t> (518+) + Planetary Computer + </a:t>
                      </a:r>
                      <a:r>
                        <a:rPr lang="en-US" sz="1200" dirty="0" err="1"/>
                        <a:t>Bhoonidhi</a:t>
                      </a:r>
                      <a:r>
                        <a:rPr lang="en-US" sz="1200" dirty="0"/>
                        <a:t> ISRO – all in one chat</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extLst>
                  <a:ext uri="{0D108BD9-81ED-4DB2-BD59-A6C34878D82A}">
                    <a16:rowId xmlns:a16="http://schemas.microsoft.com/office/drawing/2014/main" val="3177687224"/>
                  </a:ext>
                </a:extLst>
              </a:tr>
              <a:tr h="595583">
                <a:tc>
                  <a:txBody>
                    <a:bodyPr/>
                    <a:lstStyle/>
                    <a:p>
                      <a:r>
                        <a:rPr lang="en-US" sz="1200"/>
                        <a:t>📊 Limited Specialized Knowledge</a:t>
                      </a:r>
                      <a:endParaRPr lang="en-US" sz="120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a:t>Commercial </a:t>
                      </a:r>
                      <a:r>
                        <a:rPr lang="en-US" sz="1200" b="1" dirty="0" err="1"/>
                        <a:t>ChatGPT</a:t>
                      </a:r>
                      <a:r>
                        <a:rPr lang="en-US" sz="1200" b="1" dirty="0"/>
                        <a:t> plugins </a:t>
                      </a:r>
                      <a:r>
                        <a:rPr lang="en-US" sz="1200" dirty="0"/>
                        <a:t>– general AI with shallow geo skills</a:t>
                      </a:r>
                    </a:p>
                    <a:p>
                      <a:r>
                        <a:rPr lang="en-US" sz="1200" b="1" dirty="0"/>
                        <a:t>Remote Sensing </a:t>
                      </a:r>
                      <a:r>
                        <a:rPr lang="en-US" sz="1200" b="1" dirty="0" err="1"/>
                        <a:t>ChatGPT</a:t>
                      </a:r>
                      <a:r>
                        <a:rPr lang="en-US" sz="1200" dirty="0"/>
                        <a:t> – limited to image interpretation</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a:t>Domain-tuned models</a:t>
                      </a:r>
                      <a:r>
                        <a:rPr lang="en-US" sz="1200" dirty="0"/>
                        <a:t>: GeoEmbedding-7B + GeoReranker-568M trained on 500 K+ geospatial docs – understands spatial concepts like an expert</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extLst>
                  <a:ext uri="{0D108BD9-81ED-4DB2-BD59-A6C34878D82A}">
                    <a16:rowId xmlns:a16="http://schemas.microsoft.com/office/drawing/2014/main" val="2214754749"/>
                  </a:ext>
                </a:extLst>
              </a:tr>
              <a:tr h="711187">
                <a:tc>
                  <a:txBody>
                    <a:bodyPr/>
                    <a:lstStyle/>
                    <a:p>
                      <a:r>
                        <a:rPr lang="en-US" sz="1200"/>
                        <a:t>💰 High Cost &amp; Complexity</a:t>
                      </a:r>
                      <a:endParaRPr lang="en-US" sz="120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dirty="0"/>
                        <a:t>Enterprise GIS licenses run </a:t>
                      </a:r>
                      <a:r>
                        <a:rPr lang="en-US" sz="1200" b="1" dirty="0"/>
                        <a:t>$1 k–10 k</a:t>
                      </a:r>
                      <a:r>
                        <a:rPr lang="en-US" sz="1200" dirty="0"/>
                        <a:t>+ per year</a:t>
                      </a:r>
                    </a:p>
                    <a:p>
                      <a:r>
                        <a:rPr lang="en-US" sz="1200" dirty="0"/>
                        <a:t>Consultants add weeks &amp; high fees</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tc>
                  <a:txBody>
                    <a:bodyPr/>
                    <a:lstStyle/>
                    <a:p>
                      <a:r>
                        <a:rPr lang="en-US" sz="1200" b="1" dirty="0"/>
                        <a:t>Open-source deployment</a:t>
                      </a:r>
                      <a:r>
                        <a:rPr lang="en-US" sz="1200" dirty="0"/>
                        <a:t>: self-host or one-click AWS stack</a:t>
                      </a:r>
                    </a:p>
                    <a:p>
                      <a:r>
                        <a:rPr lang="en-US" sz="1200" dirty="0"/>
                        <a:t>Turns weeks of work into seconds of conversation</a:t>
                      </a:r>
                      <a:endParaRPr lang="en-US" sz="1200" dirty="0">
                        <a:latin typeface="Arial" panose="020B0604020202020204" pitchFamily="34" charset="0"/>
                        <a:ea typeface="SF Pro Semibold" pitchFamily="2" charset="0"/>
                        <a:cs typeface="Arial" panose="020B0604020202020204" pitchFamily="34" charset="0"/>
                      </a:endParaRPr>
                    </a:p>
                  </a:txBody>
                  <a:tcPr marL="38530" marR="38530" marT="19265" marB="19265" anchor="ctr"/>
                </a:tc>
                <a:extLst>
                  <a:ext uri="{0D108BD9-81ED-4DB2-BD59-A6C34878D82A}">
                    <a16:rowId xmlns:a16="http://schemas.microsoft.com/office/drawing/2014/main" val="42297073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title="Artboard eee– 2.png"/>
          <p:cNvPicPr preferRelativeResize="0"/>
          <p:nvPr/>
        </p:nvPicPr>
        <p:blipFill rotWithShape="1">
          <a:blip r:embed="rId3">
            <a:alphaModFix/>
          </a:blip>
          <a:srcRect/>
          <a:stretch/>
        </p:blipFill>
        <p:spPr>
          <a:xfrm>
            <a:off x="-8" y="0"/>
            <a:ext cx="9144008" cy="5143501"/>
          </a:xfrm>
          <a:prstGeom prst="rect">
            <a:avLst/>
          </a:prstGeom>
          <a:noFill/>
          <a:ln>
            <a:noFill/>
          </a:ln>
        </p:spPr>
      </p:pic>
      <p:pic>
        <p:nvPicPr>
          <p:cNvPr id="2" name="Picture 1">
            <a:extLst>
              <a:ext uri="{FF2B5EF4-FFF2-40B4-BE49-F238E27FC236}">
                <a16:creationId xmlns:a16="http://schemas.microsoft.com/office/drawing/2014/main" id="{2197E842-D29B-F739-1355-D34D5392F103}"/>
              </a:ext>
            </a:extLst>
          </p:cNvPr>
          <p:cNvPicPr>
            <a:picLocks noChangeAspect="1"/>
          </p:cNvPicPr>
          <p:nvPr/>
        </p:nvPicPr>
        <p:blipFill>
          <a:blip r:embed="rId4"/>
          <a:stretch>
            <a:fillRect/>
          </a:stretch>
        </p:blipFill>
        <p:spPr>
          <a:xfrm>
            <a:off x="4348264" y="57639"/>
            <a:ext cx="447472" cy="447472"/>
          </a:xfrm>
          <a:prstGeom prst="rect">
            <a:avLst/>
          </a:prstGeom>
        </p:spPr>
      </p:pic>
      <p:graphicFrame>
        <p:nvGraphicFramePr>
          <p:cNvPr id="5" name="Diagram 4">
            <a:extLst>
              <a:ext uri="{FF2B5EF4-FFF2-40B4-BE49-F238E27FC236}">
                <a16:creationId xmlns:a16="http://schemas.microsoft.com/office/drawing/2014/main" id="{15103F5E-36FF-4B96-BF26-F609075A2507}"/>
              </a:ext>
            </a:extLst>
          </p:cNvPr>
          <p:cNvGraphicFramePr/>
          <p:nvPr>
            <p:extLst>
              <p:ext uri="{D42A27DB-BD31-4B8C-83A1-F6EECF244321}">
                <p14:modId xmlns:p14="http://schemas.microsoft.com/office/powerpoint/2010/main" val="2913370708"/>
              </p:ext>
            </p:extLst>
          </p:nvPr>
        </p:nvGraphicFramePr>
        <p:xfrm>
          <a:off x="1913857" y="687772"/>
          <a:ext cx="5316278" cy="42730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FA66C865-6A67-428A-91B3-B99FA31E69E1}"/>
              </a:ext>
            </a:extLst>
          </p:cNvPr>
          <p:cNvSpPr txBox="1"/>
          <p:nvPr/>
        </p:nvSpPr>
        <p:spPr>
          <a:xfrm>
            <a:off x="5245395" y="935665"/>
            <a:ext cx="1821332" cy="400110"/>
          </a:xfrm>
          <a:prstGeom prst="rect">
            <a:avLst/>
          </a:prstGeom>
          <a:noFill/>
        </p:spPr>
        <p:txBody>
          <a:bodyPr wrap="none" rtlCol="0">
            <a:spAutoFit/>
          </a:bodyPr>
          <a:lstStyle/>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Ask in Plain English</a:t>
            </a:r>
            <a:endParaRPr lang="en-US" sz="1000" b="0" i="0" dirty="0">
              <a:solidFill>
                <a:srgbClr val="3269C3"/>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No GIS Training Required</a:t>
            </a:r>
            <a:endParaRPr lang="en-US" sz="1000" b="0" i="0" dirty="0">
              <a:solidFill>
                <a:srgbClr val="3269C3"/>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D737A1B-6671-0CDC-457E-259D8B9D5AAC}"/>
              </a:ext>
            </a:extLst>
          </p:cNvPr>
          <p:cNvSpPr txBox="1"/>
          <p:nvPr/>
        </p:nvSpPr>
        <p:spPr>
          <a:xfrm>
            <a:off x="6886353" y="1874139"/>
            <a:ext cx="1646605" cy="400110"/>
          </a:xfrm>
          <a:prstGeom prst="rect">
            <a:avLst/>
          </a:prstGeom>
          <a:noFill/>
        </p:spPr>
        <p:txBody>
          <a:bodyPr wrap="none" rtlCol="0">
            <a:spAutoFit/>
          </a:bodyPr>
          <a:lstStyle/>
          <a:p>
            <a:pPr>
              <a:buFont typeface="Arial" panose="020B0604020202020204" pitchFamily="34" charset="0"/>
              <a:buChar char="•"/>
            </a:pPr>
            <a:r>
              <a:rPr lang="en-US" sz="1000" b="1" dirty="0">
                <a:solidFill>
                  <a:srgbClr val="3269C3"/>
                </a:solidFill>
                <a:effectLst/>
              </a:rPr>
              <a:t> Transparent Process</a:t>
            </a:r>
          </a:p>
          <a:p>
            <a:pPr>
              <a:buFont typeface="Arial" panose="020B0604020202020204" pitchFamily="34" charset="0"/>
              <a:buChar char="•"/>
            </a:pPr>
            <a:r>
              <a:rPr lang="en-US" sz="1000" b="1" dirty="0">
                <a:solidFill>
                  <a:srgbClr val="3269C3"/>
                </a:solidFill>
                <a:effectLst/>
              </a:rPr>
              <a:t> Explainable Decisions </a:t>
            </a:r>
          </a:p>
        </p:txBody>
      </p:sp>
      <p:sp>
        <p:nvSpPr>
          <p:cNvPr id="9" name="TextBox 8">
            <a:extLst>
              <a:ext uri="{FF2B5EF4-FFF2-40B4-BE49-F238E27FC236}">
                <a16:creationId xmlns:a16="http://schemas.microsoft.com/office/drawing/2014/main" id="{5824A62E-3066-3B93-DDCC-68FE82E7E76C}"/>
              </a:ext>
            </a:extLst>
          </p:cNvPr>
          <p:cNvSpPr txBox="1"/>
          <p:nvPr/>
        </p:nvSpPr>
        <p:spPr>
          <a:xfrm>
            <a:off x="6886353" y="3060506"/>
            <a:ext cx="1218603" cy="400110"/>
          </a:xfrm>
          <a:prstGeom prst="rect">
            <a:avLst/>
          </a:prstGeom>
          <a:noFill/>
        </p:spPr>
        <p:txBody>
          <a:bodyPr wrap="none" rtlCol="0">
            <a:spAutoFit/>
          </a:bodyPr>
          <a:lstStyle/>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a:t>
            </a:r>
            <a:r>
              <a:rPr lang="en-US" sz="1000" b="1" i="0" dirty="0" err="1">
                <a:solidFill>
                  <a:srgbClr val="3269C3"/>
                </a:solidFill>
                <a:effectLst/>
                <a:latin typeface="Arial" panose="020B0604020202020204" pitchFamily="34" charset="0"/>
                <a:cs typeface="Arial" panose="020B0604020202020204" pitchFamily="34" charset="0"/>
              </a:rPr>
              <a:t>PyQGIS</a:t>
            </a:r>
            <a:endParaRPr lang="en-US" sz="1000" dirty="0">
              <a:solidFill>
                <a:srgbClr val="3269C3"/>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a:t>
            </a:r>
            <a:r>
              <a:rPr lang="en-US" sz="1000" b="1" i="0" dirty="0" err="1">
                <a:solidFill>
                  <a:srgbClr val="3269C3"/>
                </a:solidFill>
                <a:effectLst/>
                <a:latin typeface="Arial" panose="020B0604020202020204" pitchFamily="34" charset="0"/>
                <a:cs typeface="Arial" panose="020B0604020202020204" pitchFamily="34" charset="0"/>
              </a:rPr>
              <a:t>WhiteboxTools</a:t>
            </a:r>
            <a:endParaRPr lang="en-US" sz="1000" b="0" i="0" dirty="0">
              <a:solidFill>
                <a:srgbClr val="3269C3"/>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D8AB298-AE16-7060-E7F7-C51C93F9D064}"/>
              </a:ext>
            </a:extLst>
          </p:cNvPr>
          <p:cNvSpPr txBox="1"/>
          <p:nvPr/>
        </p:nvSpPr>
        <p:spPr>
          <a:xfrm>
            <a:off x="6010952" y="4233634"/>
            <a:ext cx="1484702" cy="400110"/>
          </a:xfrm>
          <a:prstGeom prst="rect">
            <a:avLst/>
          </a:prstGeom>
          <a:noFill/>
        </p:spPr>
        <p:txBody>
          <a:bodyPr wrap="none" rtlCol="0">
            <a:spAutoFit/>
          </a:bodyPr>
          <a:lstStyle/>
          <a:p>
            <a:pPr>
              <a:buFont typeface="Arial" panose="020B0604020202020204" pitchFamily="34" charset="0"/>
              <a:buChar char="•"/>
            </a:pPr>
            <a:r>
              <a:rPr lang="en-US" sz="1000" b="1" dirty="0">
                <a:solidFill>
                  <a:srgbClr val="3269C3"/>
                </a:solidFill>
                <a:effectLst/>
              </a:rPr>
              <a:t> Planetary Computer</a:t>
            </a:r>
            <a:endParaRPr lang="en-US" sz="1000" dirty="0">
              <a:solidFill>
                <a:srgbClr val="3269C3"/>
              </a:solidFill>
              <a:effectLst/>
            </a:endParaRPr>
          </a:p>
          <a:p>
            <a:pPr>
              <a:buFont typeface="Arial" panose="020B0604020202020204" pitchFamily="34" charset="0"/>
              <a:buChar char="•"/>
            </a:pPr>
            <a:r>
              <a:rPr lang="en-US" sz="1000" b="1" dirty="0">
                <a:solidFill>
                  <a:srgbClr val="3269C3"/>
                </a:solidFill>
                <a:effectLst/>
              </a:rPr>
              <a:t> </a:t>
            </a:r>
            <a:r>
              <a:rPr lang="en-US" sz="1000" b="1" dirty="0" err="1">
                <a:solidFill>
                  <a:srgbClr val="3269C3"/>
                </a:solidFill>
                <a:effectLst/>
              </a:rPr>
              <a:t>Bhoonidhi</a:t>
            </a:r>
            <a:r>
              <a:rPr lang="en-US" sz="1000" b="1" dirty="0">
                <a:solidFill>
                  <a:srgbClr val="3269C3"/>
                </a:solidFill>
                <a:effectLst/>
              </a:rPr>
              <a:t> ISRO</a:t>
            </a:r>
            <a:endParaRPr lang="en-US" sz="1000" b="1" dirty="0">
              <a:solidFill>
                <a:srgbClr val="3269C3"/>
              </a:solidFill>
            </a:endParaRPr>
          </a:p>
        </p:txBody>
      </p:sp>
      <p:sp>
        <p:nvSpPr>
          <p:cNvPr id="11" name="TextBox 10">
            <a:extLst>
              <a:ext uri="{FF2B5EF4-FFF2-40B4-BE49-F238E27FC236}">
                <a16:creationId xmlns:a16="http://schemas.microsoft.com/office/drawing/2014/main" id="{6BD7DA77-A18E-4248-62D3-DC624BFF267C}"/>
              </a:ext>
            </a:extLst>
          </p:cNvPr>
          <p:cNvSpPr txBox="1"/>
          <p:nvPr/>
        </p:nvSpPr>
        <p:spPr>
          <a:xfrm>
            <a:off x="1701247" y="4278040"/>
            <a:ext cx="1431802" cy="400110"/>
          </a:xfrm>
          <a:prstGeom prst="rect">
            <a:avLst/>
          </a:prstGeom>
          <a:noFill/>
        </p:spPr>
        <p:txBody>
          <a:bodyPr wrap="none" rtlCol="0">
            <a:spAutoFit/>
          </a:bodyPr>
          <a:lstStyle/>
          <a:p>
            <a:pPr>
              <a:buFont typeface="Arial" panose="020B0604020202020204" pitchFamily="34" charset="0"/>
              <a:buChar char="•"/>
            </a:pPr>
            <a:r>
              <a:rPr lang="en-US" sz="1000" b="1" dirty="0">
                <a:solidFill>
                  <a:srgbClr val="3269C3"/>
                </a:solidFill>
                <a:effectLst/>
              </a:rPr>
              <a:t> Document Upload</a:t>
            </a:r>
            <a:endParaRPr lang="en-US" sz="1000" dirty="0">
              <a:solidFill>
                <a:srgbClr val="3269C3"/>
              </a:solidFill>
              <a:effectLst/>
            </a:endParaRPr>
          </a:p>
          <a:p>
            <a:pPr>
              <a:buFont typeface="Arial" panose="020B0604020202020204" pitchFamily="34" charset="0"/>
              <a:buChar char="•"/>
            </a:pPr>
            <a:r>
              <a:rPr lang="en-US" sz="1000" b="1" dirty="0">
                <a:solidFill>
                  <a:srgbClr val="3269C3"/>
                </a:solidFill>
                <a:effectLst/>
              </a:rPr>
              <a:t> Intelligent Indexing</a:t>
            </a:r>
          </a:p>
        </p:txBody>
      </p:sp>
      <p:sp>
        <p:nvSpPr>
          <p:cNvPr id="12" name="TextBox 11">
            <a:extLst>
              <a:ext uri="{FF2B5EF4-FFF2-40B4-BE49-F238E27FC236}">
                <a16:creationId xmlns:a16="http://schemas.microsoft.com/office/drawing/2014/main" id="{86CB75DD-8050-D1F2-B921-9A1DDE221BCB}"/>
              </a:ext>
            </a:extLst>
          </p:cNvPr>
          <p:cNvSpPr txBox="1"/>
          <p:nvPr/>
        </p:nvSpPr>
        <p:spPr>
          <a:xfrm>
            <a:off x="472148" y="3060506"/>
            <a:ext cx="1774845" cy="400110"/>
          </a:xfrm>
          <a:prstGeom prst="rect">
            <a:avLst/>
          </a:prstGeom>
          <a:noFill/>
        </p:spPr>
        <p:txBody>
          <a:bodyPr wrap="none" rtlCol="0">
            <a:spAutoFit/>
          </a:bodyPr>
          <a:lstStyle/>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Sandboxed Environment</a:t>
            </a:r>
            <a:endParaRPr lang="en-US" sz="1000" dirty="0">
              <a:solidFill>
                <a:srgbClr val="3269C3"/>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Interactive Results</a:t>
            </a:r>
            <a:endParaRPr lang="en-US" sz="1000" b="0" i="0" dirty="0">
              <a:solidFill>
                <a:srgbClr val="3269C3"/>
              </a:solidFill>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5955CD4-304D-668B-B837-A9C5DC8EA5A1}"/>
              </a:ext>
            </a:extLst>
          </p:cNvPr>
          <p:cNvSpPr txBox="1"/>
          <p:nvPr/>
        </p:nvSpPr>
        <p:spPr>
          <a:xfrm>
            <a:off x="504208" y="1820797"/>
            <a:ext cx="1742785" cy="553998"/>
          </a:xfrm>
          <a:prstGeom prst="rect">
            <a:avLst/>
          </a:prstGeom>
          <a:noFill/>
        </p:spPr>
        <p:txBody>
          <a:bodyPr wrap="none" rtlCol="0">
            <a:spAutoFit/>
          </a:bodyPr>
          <a:lstStyle/>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Multi-Step Research</a:t>
            </a:r>
            <a:endParaRPr lang="en-US" sz="1000" dirty="0">
              <a:solidFill>
                <a:srgbClr val="3269C3"/>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Cross-Source Analysis</a:t>
            </a:r>
            <a:r>
              <a:rPr lang="en-US" sz="1000" b="0" i="0" dirty="0">
                <a:solidFill>
                  <a:srgbClr val="3269C3"/>
                </a:solidFill>
                <a:effectLst/>
                <a:latin typeface="Arial" panose="020B0604020202020204" pitchFamily="34" charset="0"/>
                <a:cs typeface="Arial" panose="020B0604020202020204" pitchFamily="34" charset="0"/>
              </a:rPr>
              <a:t> </a:t>
            </a:r>
          </a:p>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Comprehensive Reports</a:t>
            </a:r>
            <a:endParaRPr lang="en-US" sz="1000" b="0" i="0" dirty="0">
              <a:solidFill>
                <a:srgbClr val="3269C3"/>
              </a:solidFill>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A90F3F1-4F84-EC67-E025-9180A35457DC}"/>
              </a:ext>
            </a:extLst>
          </p:cNvPr>
          <p:cNvSpPr txBox="1"/>
          <p:nvPr/>
        </p:nvSpPr>
        <p:spPr>
          <a:xfrm>
            <a:off x="1701247" y="935665"/>
            <a:ext cx="2076209" cy="400110"/>
          </a:xfrm>
          <a:prstGeom prst="rect">
            <a:avLst/>
          </a:prstGeom>
          <a:noFill/>
        </p:spPr>
        <p:txBody>
          <a:bodyPr wrap="none" rtlCol="0">
            <a:spAutoFit/>
          </a:bodyPr>
          <a:lstStyle/>
          <a:p>
            <a:pPr algn="l">
              <a:buFont typeface="Arial" panose="020B0604020202020204" pitchFamily="34" charset="0"/>
              <a:buChar char="•"/>
            </a:pPr>
            <a:r>
              <a:rPr lang="en-US" sz="1000" b="1" i="0" dirty="0">
                <a:solidFill>
                  <a:srgbClr val="3269C3"/>
                </a:solidFill>
                <a:effectLst/>
                <a:latin typeface="Arial" panose="020B0604020202020204" pitchFamily="34" charset="0"/>
                <a:cs typeface="Arial" panose="020B0604020202020204" pitchFamily="34" charset="0"/>
              </a:rPr>
              <a:t> Advanced Visualizations</a:t>
            </a:r>
          </a:p>
          <a:p>
            <a:pPr algn="l">
              <a:buFont typeface="Arial" panose="020B0604020202020204" pitchFamily="34" charset="0"/>
              <a:buChar char="•"/>
            </a:pPr>
            <a:r>
              <a:rPr lang="en-US" sz="1000" b="1" dirty="0">
                <a:solidFill>
                  <a:srgbClr val="3269C3"/>
                </a:solidFill>
                <a:latin typeface="Arial" panose="020B0604020202020204" pitchFamily="34" charset="0"/>
                <a:cs typeface="Arial" panose="020B0604020202020204" pitchFamily="34" charset="0"/>
              </a:rPr>
              <a:t> Live Health Status Monitoring</a:t>
            </a:r>
            <a:endParaRPr lang="en-US" sz="1000" b="0" i="0" dirty="0">
              <a:solidFill>
                <a:srgbClr val="3269C3"/>
              </a:solidFill>
              <a:effectLst/>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0" name="Google Shape;100;p20"/>
          <p:cNvSpPr txBox="1"/>
          <p:nvPr/>
        </p:nvSpPr>
        <p:spPr>
          <a:xfrm>
            <a:off x="120314" y="477511"/>
            <a:ext cx="6953881"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Feature: Knowledge Base Management (Document Library)</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14" name="Picture 13">
            <a:extLst>
              <a:ext uri="{FF2B5EF4-FFF2-40B4-BE49-F238E27FC236}">
                <a16:creationId xmlns:a16="http://schemas.microsoft.com/office/drawing/2014/main" id="{2863FB2E-BE01-F36F-90BE-5DAFB2D624E7}"/>
              </a:ext>
            </a:extLst>
          </p:cNvPr>
          <p:cNvPicPr>
            <a:picLocks noChangeAspect="1"/>
          </p:cNvPicPr>
          <p:nvPr/>
        </p:nvPicPr>
        <p:blipFill>
          <a:blip r:embed="rId4"/>
          <a:stretch>
            <a:fillRect/>
          </a:stretch>
        </p:blipFill>
        <p:spPr>
          <a:xfrm>
            <a:off x="135042" y="3678561"/>
            <a:ext cx="8873915" cy="1217346"/>
          </a:xfrm>
          <a:prstGeom prst="rect">
            <a:avLst/>
          </a:prstGeom>
        </p:spPr>
      </p:pic>
      <p:sp>
        <p:nvSpPr>
          <p:cNvPr id="18" name="TextBox 17">
            <a:extLst>
              <a:ext uri="{FF2B5EF4-FFF2-40B4-BE49-F238E27FC236}">
                <a16:creationId xmlns:a16="http://schemas.microsoft.com/office/drawing/2014/main" id="{EFBE4FCF-8FED-538B-6A68-FF558968D75D}"/>
              </a:ext>
            </a:extLst>
          </p:cNvPr>
          <p:cNvSpPr txBox="1"/>
          <p:nvPr/>
        </p:nvSpPr>
        <p:spPr>
          <a:xfrm>
            <a:off x="135042" y="976457"/>
            <a:ext cx="5489944" cy="307777"/>
          </a:xfrm>
          <a:prstGeom prst="rect">
            <a:avLst/>
          </a:prstGeom>
          <a:noFill/>
        </p:spPr>
        <p:txBody>
          <a:bodyPr wrap="square">
            <a:spAutoFit/>
          </a:bodyPr>
          <a:lstStyle/>
          <a:p>
            <a:r>
              <a:rPr lang="en-US" b="1" i="1" dirty="0">
                <a:effectLst/>
                <a:latin typeface="Arial" panose="020B0604020202020204" pitchFamily="34" charset="0"/>
                <a:ea typeface="SF Pro Heavy" pitchFamily="2" charset="0"/>
                <a:cs typeface="Arial" panose="020B0604020202020204" pitchFamily="34" charset="0"/>
              </a:rPr>
              <a:t>“Transform Documents into Searchable Spatial Intelligence”</a:t>
            </a:r>
          </a:p>
        </p:txBody>
      </p:sp>
      <p:sp>
        <p:nvSpPr>
          <p:cNvPr id="19" name="TextBox 18">
            <a:extLst>
              <a:ext uri="{FF2B5EF4-FFF2-40B4-BE49-F238E27FC236}">
                <a16:creationId xmlns:a16="http://schemas.microsoft.com/office/drawing/2014/main" id="{509B970F-9526-E695-2BDC-7679BD56295D}"/>
              </a:ext>
            </a:extLst>
          </p:cNvPr>
          <p:cNvSpPr txBox="1"/>
          <p:nvPr/>
        </p:nvSpPr>
        <p:spPr>
          <a:xfrm>
            <a:off x="120314" y="1395902"/>
            <a:ext cx="8873915" cy="2123658"/>
          </a:xfrm>
          <a:prstGeom prst="rect">
            <a:avLst/>
          </a:prstGeom>
          <a:noFill/>
        </p:spPr>
        <p:txBody>
          <a:bodyPr wrap="square" rtlCol="0">
            <a:spAutoFit/>
          </a:bodyPr>
          <a:lstStyle/>
          <a:p>
            <a:pPr algn="l">
              <a:buFont typeface="Arial" panose="020B0604020202020204" pitchFamily="34" charset="0"/>
              <a:buChar char="•"/>
            </a:pP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 Bulk upload:</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Drag-and-drop up to 50 files (≤ 100 MB each, PDF/Word/Excel/</a:t>
            </a:r>
            <a:r>
              <a:rPr lang="en-US" sz="1200" b="0" i="0" dirty="0" err="1">
                <a:solidFill>
                  <a:schemeClr val="tx1"/>
                </a:solidFill>
                <a:effectLst/>
                <a:latin typeface="Arial" panose="020B0604020202020204" pitchFamily="34" charset="0"/>
                <a:ea typeface="SF Pro Semibold" pitchFamily="2" charset="0"/>
                <a:cs typeface="Arial" panose="020B0604020202020204" pitchFamily="34" charset="0"/>
              </a:rPr>
              <a:t>GeoJSON</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/Shapefiles) per batch.</a:t>
            </a:r>
          </a:p>
          <a:p>
            <a:pPr algn="l"/>
            <a:endParaRPr lang="en-US" sz="1200" b="0" i="0" dirty="0">
              <a:solidFill>
                <a:schemeClr val="tx1"/>
              </a:solidFill>
              <a:effectLst/>
              <a:latin typeface="Arial" panose="020B0604020202020204" pitchFamily="34" charset="0"/>
              <a:ea typeface="SF Pro Semibold" pitchFamily="2"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 Auto-parse &amp; </a:t>
            </a:r>
            <a:r>
              <a:rPr lang="en-US" sz="1200" b="1" i="0" dirty="0" err="1">
                <a:solidFill>
                  <a:schemeClr val="tx1"/>
                </a:solidFill>
                <a:effectLst/>
                <a:latin typeface="Arial" panose="020B0604020202020204" pitchFamily="34" charset="0"/>
                <a:ea typeface="SF Pro Heavy" pitchFamily="2" charset="0"/>
                <a:cs typeface="Arial" panose="020B0604020202020204" pitchFamily="34" charset="0"/>
              </a:rPr>
              <a:t>vectorise</a:t>
            </a:r>
            <a:r>
              <a:rPr lang="en-US" sz="1200" b="1" dirty="0">
                <a:solidFill>
                  <a:schemeClr val="tx1"/>
                </a:solidFill>
                <a:latin typeface="Arial" panose="020B0604020202020204" pitchFamily="34" charset="0"/>
                <a:ea typeface="SF Pro Heavy" pitchFamily="2" charset="0"/>
                <a:cs typeface="Arial" panose="020B0604020202020204" pitchFamily="34" charset="0"/>
              </a:rPr>
              <a:t>:</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Every page is extracted, split, embedded with our </a:t>
            </a:r>
            <a:r>
              <a:rPr lang="en-US" sz="1200" b="1" i="0" dirty="0" err="1">
                <a:solidFill>
                  <a:schemeClr val="tx1"/>
                </a:solidFill>
                <a:effectLst/>
                <a:latin typeface="Arial" panose="020B0604020202020204" pitchFamily="34" charset="0"/>
                <a:ea typeface="SF Pro Heavy" pitchFamily="2" charset="0"/>
                <a:cs typeface="Arial" panose="020B0604020202020204" pitchFamily="34" charset="0"/>
              </a:rPr>
              <a:t>GeoEmbedding</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 model</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and indexed in </a:t>
            </a:r>
            <a:r>
              <a:rPr lang="en-US" sz="1200" b="0" i="0" dirty="0" err="1">
                <a:solidFill>
                  <a:schemeClr val="tx1"/>
                </a:solidFill>
                <a:effectLst/>
                <a:latin typeface="Arial" panose="020B0604020202020204" pitchFamily="34" charset="0"/>
                <a:ea typeface="SF Pro Semibold" pitchFamily="2" charset="0"/>
                <a:cs typeface="Arial" panose="020B0604020202020204" pitchFamily="34" charset="0"/>
              </a:rPr>
              <a:t>Zilliz</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Cloud (4096-dim vector).</a:t>
            </a:r>
          </a:p>
          <a:p>
            <a:pPr algn="l"/>
            <a:endParaRPr lang="en-US" sz="1200" b="0" i="0" dirty="0">
              <a:solidFill>
                <a:schemeClr val="tx1"/>
              </a:solidFill>
              <a:effectLst/>
              <a:latin typeface="Arial" panose="020B0604020202020204" pitchFamily="34" charset="0"/>
              <a:ea typeface="SF Pro Semibold" pitchFamily="2"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 Semantic search that cites pages:</a:t>
            </a:r>
            <a:r>
              <a:rPr lang="en-US" sz="1200" b="1" i="0" dirty="0">
                <a:solidFill>
                  <a:schemeClr val="tx1"/>
                </a:solidFill>
                <a:effectLst/>
                <a:latin typeface="Arial" panose="020B0604020202020204" pitchFamily="34" charset="0"/>
                <a:ea typeface="SF Pro Semibold" pitchFamily="2" charset="0"/>
                <a:cs typeface="Arial" panose="020B0604020202020204" pitchFamily="34" charset="0"/>
              </a:rPr>
              <a:t> </a:t>
            </a:r>
            <a:r>
              <a:rPr lang="en-US" sz="1200" b="1" i="0" dirty="0" err="1">
                <a:solidFill>
                  <a:schemeClr val="tx1"/>
                </a:solidFill>
                <a:effectLst/>
                <a:latin typeface="Arial" panose="020B0604020202020204" pitchFamily="34" charset="0"/>
                <a:ea typeface="SF Pro Heavy" pitchFamily="2" charset="0"/>
                <a:cs typeface="Arial" panose="020B0604020202020204" pitchFamily="34" charset="0"/>
              </a:rPr>
              <a:t>GeoReranker</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pinpoints the exact chunks. answers arrive with page-level citations, so evidence is always one click away. </a:t>
            </a:r>
          </a:p>
          <a:p>
            <a:pPr algn="l">
              <a:buFont typeface="Arial" panose="020B0604020202020204" pitchFamily="34" charset="0"/>
              <a:buChar char="•"/>
            </a:pPr>
            <a:endParaRPr lang="en-US" sz="1200" b="0" i="0" dirty="0">
              <a:solidFill>
                <a:schemeClr val="tx1"/>
              </a:solidFill>
              <a:effectLst/>
              <a:latin typeface="Arial" panose="020B0604020202020204" pitchFamily="34" charset="0"/>
              <a:ea typeface="SF Pro Semibold" pitchFamily="2"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 Flexible library controls:</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Folder, rename, move, delete, or download any document.</a:t>
            </a:r>
          </a:p>
          <a:p>
            <a:pPr algn="l">
              <a:buFont typeface="Arial" panose="020B0604020202020204" pitchFamily="34" charset="0"/>
              <a:buChar char="•"/>
            </a:pPr>
            <a:endParaRPr lang="en-US" sz="1200" b="0" i="0" dirty="0">
              <a:solidFill>
                <a:schemeClr val="tx1"/>
              </a:solidFill>
              <a:effectLst/>
              <a:latin typeface="Arial" panose="020B0604020202020204" pitchFamily="34" charset="0"/>
              <a:ea typeface="SF Pro Semibold" pitchFamily="2" charset="0"/>
              <a:cs typeface="Arial" panose="020B0604020202020204" pitchFamily="34" charset="0"/>
            </a:endParaRPr>
          </a:p>
          <a:p>
            <a:pPr algn="l">
              <a:buFont typeface="Arial" panose="020B0604020202020204" pitchFamily="34" charset="0"/>
              <a:buChar char="•"/>
            </a:pPr>
            <a:r>
              <a:rPr lang="en-US" sz="1200" dirty="0">
                <a:solidFill>
                  <a:schemeClr val="tx1"/>
                </a:solidFill>
                <a:latin typeface="Arial" panose="020B0604020202020204" pitchFamily="34" charset="0"/>
                <a:ea typeface="SF Pro Semibold" pitchFamily="2" charset="0"/>
                <a:cs typeface="Arial" panose="020B0604020202020204" pitchFamily="34" charset="0"/>
              </a:rPr>
              <a:t> </a:t>
            </a:r>
            <a:r>
              <a:rPr lang="en-US" sz="1200" b="1" i="0" dirty="0">
                <a:solidFill>
                  <a:schemeClr val="tx1"/>
                </a:solidFill>
                <a:effectLst/>
                <a:latin typeface="Arial" panose="020B0604020202020204" pitchFamily="34" charset="0"/>
                <a:ea typeface="SF Pro Heavy" pitchFamily="2" charset="0"/>
                <a:cs typeface="Arial" panose="020B0604020202020204" pitchFamily="34" charset="0"/>
              </a:rPr>
              <a:t>Ask once, learn forever:</a:t>
            </a:r>
            <a:r>
              <a:rPr lang="en-US" sz="1200" b="0" i="0" dirty="0">
                <a:solidFill>
                  <a:schemeClr val="tx1"/>
                </a:solidFill>
                <a:effectLst/>
                <a:latin typeface="Arial" panose="020B0604020202020204" pitchFamily="34" charset="0"/>
                <a:ea typeface="SF Pro Semibold" pitchFamily="2" charset="0"/>
                <a:cs typeface="Arial" panose="020B0604020202020204" pitchFamily="34" charset="0"/>
              </a:rPr>
              <a:t> Query the whole library or a single folder.</a:t>
            </a:r>
          </a:p>
        </p:txBody>
      </p:sp>
      <p:pic>
        <p:nvPicPr>
          <p:cNvPr id="20" name="Picture 19">
            <a:extLst>
              <a:ext uri="{FF2B5EF4-FFF2-40B4-BE49-F238E27FC236}">
                <a16:creationId xmlns:a16="http://schemas.microsoft.com/office/drawing/2014/main" id="{326FE293-2ECB-C38A-F10A-F33FE85DE902}"/>
              </a:ext>
            </a:extLst>
          </p:cNvPr>
          <p:cNvPicPr>
            <a:picLocks noChangeAspect="1"/>
          </p:cNvPicPr>
          <p:nvPr/>
        </p:nvPicPr>
        <p:blipFill>
          <a:blip r:embed="rId5"/>
          <a:stretch>
            <a:fillRect/>
          </a:stretch>
        </p:blipFill>
        <p:spPr>
          <a:xfrm>
            <a:off x="4348264" y="57639"/>
            <a:ext cx="447472" cy="447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0" name="Google Shape;100;p20"/>
          <p:cNvSpPr txBox="1"/>
          <p:nvPr/>
        </p:nvSpPr>
        <p:spPr>
          <a:xfrm>
            <a:off x="0" y="505111"/>
            <a:ext cx="7386084"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Feature: Knowledge Base Management (Document Library UI)</a:t>
            </a:r>
            <a:endParaRPr sz="1600" b="1" dirty="0">
              <a:solidFill>
                <a:schemeClr val="dk1"/>
              </a:solidFill>
              <a:latin typeface="+mj-lt"/>
              <a:ea typeface="SF Pro Semibold" pitchFamily="2" charset="0"/>
              <a:cs typeface="SF Mono" panose="020B0009000002000000" pitchFamily="49" charset="0"/>
              <a:sym typeface="Google Sans Medium"/>
            </a:endParaRPr>
          </a:p>
        </p:txBody>
      </p:sp>
      <p:pic>
        <p:nvPicPr>
          <p:cNvPr id="20" name="Picture 19">
            <a:extLst>
              <a:ext uri="{FF2B5EF4-FFF2-40B4-BE49-F238E27FC236}">
                <a16:creationId xmlns:a16="http://schemas.microsoft.com/office/drawing/2014/main" id="{326FE293-2ECB-C38A-F10A-F33FE85DE902}"/>
              </a:ext>
            </a:extLst>
          </p:cNvPr>
          <p:cNvPicPr>
            <a:picLocks noChangeAspect="1"/>
          </p:cNvPicPr>
          <p:nvPr/>
        </p:nvPicPr>
        <p:blipFill>
          <a:blip r:embed="rId4"/>
          <a:stretch>
            <a:fillRect/>
          </a:stretch>
        </p:blipFill>
        <p:spPr>
          <a:xfrm>
            <a:off x="4348264" y="57639"/>
            <a:ext cx="447472" cy="447472"/>
          </a:xfrm>
          <a:prstGeom prst="rect">
            <a:avLst/>
          </a:prstGeom>
        </p:spPr>
      </p:pic>
      <p:pic>
        <p:nvPicPr>
          <p:cNvPr id="7" name="Picture 6">
            <a:extLst>
              <a:ext uri="{FF2B5EF4-FFF2-40B4-BE49-F238E27FC236}">
                <a16:creationId xmlns:a16="http://schemas.microsoft.com/office/drawing/2014/main" id="{004CBA37-3392-27A8-C141-2071904480E3}"/>
              </a:ext>
            </a:extLst>
          </p:cNvPr>
          <p:cNvPicPr>
            <a:picLocks noChangeAspect="1"/>
          </p:cNvPicPr>
          <p:nvPr/>
        </p:nvPicPr>
        <p:blipFill>
          <a:blip r:embed="rId5"/>
          <a:stretch>
            <a:fillRect/>
          </a:stretch>
        </p:blipFill>
        <p:spPr>
          <a:xfrm>
            <a:off x="1989670" y="1010222"/>
            <a:ext cx="5164660" cy="3959684"/>
          </a:xfrm>
          <a:prstGeom prst="rect">
            <a:avLst/>
          </a:prstGeom>
        </p:spPr>
      </p:pic>
    </p:spTree>
    <p:extLst>
      <p:ext uri="{BB962C8B-B14F-4D97-AF65-F5344CB8AC3E}">
        <p14:creationId xmlns:p14="http://schemas.microsoft.com/office/powerpoint/2010/main" val="220695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sp>
        <p:nvSpPr>
          <p:cNvPr id="100" name="Google Shape;100;p20"/>
          <p:cNvSpPr txBox="1"/>
          <p:nvPr/>
        </p:nvSpPr>
        <p:spPr>
          <a:xfrm>
            <a:off x="120315" y="477511"/>
            <a:ext cx="4675422"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Feature: Chain of Thought Reasoning</a:t>
            </a:r>
            <a:endParaRPr sz="1600" b="1" dirty="0">
              <a:solidFill>
                <a:schemeClr val="dk1"/>
              </a:solidFill>
              <a:latin typeface="+mj-lt"/>
              <a:ea typeface="SF Pro Heavy" pitchFamily="2" charset="0"/>
              <a:cs typeface="SF Mono" panose="020B0009000002000000" pitchFamily="49" charset="0"/>
              <a:sym typeface="Google Sans Medium"/>
            </a:endParaRPr>
          </a:p>
        </p:txBody>
      </p:sp>
      <p:sp>
        <p:nvSpPr>
          <p:cNvPr id="18" name="TextBox 17">
            <a:extLst>
              <a:ext uri="{FF2B5EF4-FFF2-40B4-BE49-F238E27FC236}">
                <a16:creationId xmlns:a16="http://schemas.microsoft.com/office/drawing/2014/main" id="{EFBE4FCF-8FED-538B-6A68-FF558968D75D}"/>
              </a:ext>
            </a:extLst>
          </p:cNvPr>
          <p:cNvSpPr txBox="1"/>
          <p:nvPr/>
        </p:nvSpPr>
        <p:spPr>
          <a:xfrm>
            <a:off x="135042" y="955005"/>
            <a:ext cx="5489944" cy="307777"/>
          </a:xfrm>
          <a:prstGeom prst="rect">
            <a:avLst/>
          </a:prstGeom>
          <a:noFill/>
        </p:spPr>
        <p:txBody>
          <a:bodyPr wrap="square">
            <a:spAutoFit/>
          </a:bodyPr>
          <a:lstStyle/>
          <a:p>
            <a:r>
              <a:rPr lang="en-US" b="1" i="1" dirty="0">
                <a:effectLst/>
                <a:latin typeface="Arial" panose="020B0604020202020204" pitchFamily="34" charset="0"/>
                <a:ea typeface="SF Pro Heavy" pitchFamily="2" charset="0"/>
                <a:cs typeface="Arial" panose="020B0604020202020204" pitchFamily="34" charset="0"/>
              </a:rPr>
              <a:t>“Watch AI Think Like a Geospatial Expert”</a:t>
            </a:r>
          </a:p>
        </p:txBody>
      </p:sp>
      <p:sp>
        <p:nvSpPr>
          <p:cNvPr id="19" name="TextBox 18">
            <a:extLst>
              <a:ext uri="{FF2B5EF4-FFF2-40B4-BE49-F238E27FC236}">
                <a16:creationId xmlns:a16="http://schemas.microsoft.com/office/drawing/2014/main" id="{509B970F-9526-E695-2BDC-7679BD56295D}"/>
              </a:ext>
            </a:extLst>
          </p:cNvPr>
          <p:cNvSpPr txBox="1"/>
          <p:nvPr/>
        </p:nvSpPr>
        <p:spPr>
          <a:xfrm>
            <a:off x="135042" y="1374467"/>
            <a:ext cx="8873915" cy="1938992"/>
          </a:xfrm>
          <a:prstGeom prst="rect">
            <a:avLst/>
          </a:prstGeom>
          <a:noFill/>
        </p:spPr>
        <p:txBody>
          <a:bodyPr wrap="square" rtlCol="0">
            <a:spAutoFit/>
          </a:bodyPr>
          <a:lstStyle/>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Shows its work, not just the answer:</a:t>
            </a:r>
            <a:r>
              <a:rPr lang="en-US" sz="1200" b="0" i="0" dirty="0">
                <a:solidFill>
                  <a:schemeClr val="tx1"/>
                </a:solidFill>
                <a:effectLst/>
                <a:latin typeface="Arial" panose="020B0604020202020204" pitchFamily="34" charset="0"/>
                <a:cs typeface="Arial" panose="020B0604020202020204" pitchFamily="34" charset="0"/>
              </a:rPr>
              <a:t> Each chat response arrives with a full “thinking” log: what data sets were chosen, which GIS tools are invoked, and why. </a:t>
            </a:r>
          </a:p>
          <a:p>
            <a:pPr algn="l">
              <a:buFont typeface="Arial" panose="020B0604020202020204" pitchFamily="34" charset="0"/>
              <a:buChar char="•"/>
            </a:pPr>
            <a:endParaRPr lang="en-US" sz="1200" b="0" i="0"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Expert-level decomposition:</a:t>
            </a:r>
            <a:r>
              <a:rPr lang="en-US" sz="1200" b="0" i="0" dirty="0">
                <a:solidFill>
                  <a:schemeClr val="tx1"/>
                </a:solidFill>
                <a:effectLst/>
                <a:latin typeface="Arial" panose="020B0604020202020204" pitchFamily="34" charset="0"/>
                <a:cs typeface="Arial" panose="020B0604020202020204" pitchFamily="34" charset="0"/>
              </a:rPr>
              <a:t> </a:t>
            </a:r>
            <a:r>
              <a:rPr lang="en-US" sz="1200" b="0" i="0" dirty="0" err="1">
                <a:solidFill>
                  <a:schemeClr val="tx1"/>
                </a:solidFill>
                <a:effectLst/>
                <a:latin typeface="Arial" panose="020B0604020202020204" pitchFamily="34" charset="0"/>
                <a:cs typeface="Arial" panose="020B0604020202020204" pitchFamily="34" charset="0"/>
              </a:rPr>
              <a:t>GeoGPT</a:t>
            </a:r>
            <a:r>
              <a:rPr lang="en-US" sz="1200" b="0" i="0" dirty="0">
                <a:solidFill>
                  <a:schemeClr val="tx1"/>
                </a:solidFill>
                <a:effectLst/>
                <a:latin typeface="Arial" panose="020B0604020202020204" pitchFamily="34" charset="0"/>
                <a:cs typeface="Arial" panose="020B0604020202020204" pitchFamily="34" charset="0"/>
              </a:rPr>
              <a:t> breaks one query into numbered sub-tasks.</a:t>
            </a:r>
          </a:p>
          <a:p>
            <a:pPr algn="l">
              <a:buFont typeface="Arial" panose="020B0604020202020204" pitchFamily="34" charset="0"/>
              <a:buChar char="•"/>
            </a:pPr>
            <a:endParaRPr lang="en-US" sz="1200" b="0" i="0"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Verifiable &amp; auditable:</a:t>
            </a:r>
            <a:r>
              <a:rPr lang="en-US" sz="1200" b="0" i="0" dirty="0">
                <a:solidFill>
                  <a:schemeClr val="tx1"/>
                </a:solidFill>
                <a:effectLst/>
                <a:latin typeface="Arial" panose="020B0604020202020204" pitchFamily="34" charset="0"/>
                <a:cs typeface="Arial" panose="020B0604020202020204" pitchFamily="34" charset="0"/>
              </a:rPr>
              <a:t> Every step’s rationale is stored with the conversation, so teams can review, reproduce, and hand it to regulators or peer reviewers. </a:t>
            </a:r>
          </a:p>
          <a:p>
            <a:pPr algn="l">
              <a:buFont typeface="Arial" panose="020B0604020202020204" pitchFamily="34" charset="0"/>
              <a:buChar char="•"/>
            </a:pPr>
            <a:endParaRPr lang="en-US" sz="1200" b="0" i="0"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b="1" i="0" dirty="0">
                <a:solidFill>
                  <a:schemeClr val="tx1"/>
                </a:solidFill>
                <a:effectLst/>
                <a:latin typeface="Arial" panose="020B0604020202020204" pitchFamily="34" charset="0"/>
                <a:cs typeface="Arial" panose="020B0604020202020204" pitchFamily="34" charset="0"/>
              </a:rPr>
              <a:t> Model tuned for reasoning:</a:t>
            </a:r>
            <a:r>
              <a:rPr lang="en-US" sz="1200" b="0" i="0" dirty="0">
                <a:solidFill>
                  <a:schemeClr val="tx1"/>
                </a:solidFill>
                <a:effectLst/>
                <a:latin typeface="Arial" panose="020B0604020202020204" pitchFamily="34" charset="0"/>
                <a:cs typeface="Arial" panose="020B0604020202020204" pitchFamily="34" charset="0"/>
              </a:rPr>
              <a:t> GeoGPT-R1’s 8 k-token window and specialized training optimized it for long, multi-step chains without hallucinating spatial facts. </a:t>
            </a:r>
          </a:p>
        </p:txBody>
      </p:sp>
      <p:pic>
        <p:nvPicPr>
          <p:cNvPr id="20" name="Picture 19">
            <a:extLst>
              <a:ext uri="{FF2B5EF4-FFF2-40B4-BE49-F238E27FC236}">
                <a16:creationId xmlns:a16="http://schemas.microsoft.com/office/drawing/2014/main" id="{326FE293-2ECB-C38A-F10A-F33FE85DE902}"/>
              </a:ext>
            </a:extLst>
          </p:cNvPr>
          <p:cNvPicPr>
            <a:picLocks noChangeAspect="1"/>
          </p:cNvPicPr>
          <p:nvPr/>
        </p:nvPicPr>
        <p:blipFill>
          <a:blip r:embed="rId4"/>
          <a:stretch>
            <a:fillRect/>
          </a:stretch>
        </p:blipFill>
        <p:spPr>
          <a:xfrm>
            <a:off x="4348264" y="57639"/>
            <a:ext cx="447472" cy="447472"/>
          </a:xfrm>
          <a:prstGeom prst="rect">
            <a:avLst/>
          </a:prstGeom>
        </p:spPr>
      </p:pic>
      <p:pic>
        <p:nvPicPr>
          <p:cNvPr id="4" name="Picture 3">
            <a:extLst>
              <a:ext uri="{FF2B5EF4-FFF2-40B4-BE49-F238E27FC236}">
                <a16:creationId xmlns:a16="http://schemas.microsoft.com/office/drawing/2014/main" id="{3B5CD27A-BEDE-C943-373B-8FBCD6CF5B0F}"/>
              </a:ext>
            </a:extLst>
          </p:cNvPr>
          <p:cNvPicPr>
            <a:picLocks noChangeAspect="1"/>
          </p:cNvPicPr>
          <p:nvPr/>
        </p:nvPicPr>
        <p:blipFill rotWithShape="1">
          <a:blip r:embed="rId5"/>
          <a:srcRect b="5482"/>
          <a:stretch/>
        </p:blipFill>
        <p:spPr>
          <a:xfrm>
            <a:off x="1689167" y="3249664"/>
            <a:ext cx="5867037" cy="1667942"/>
          </a:xfrm>
          <a:prstGeom prst="rect">
            <a:avLst/>
          </a:prstGeom>
        </p:spPr>
      </p:pic>
    </p:spTree>
    <p:extLst>
      <p:ext uri="{BB962C8B-B14F-4D97-AF65-F5344CB8AC3E}">
        <p14:creationId xmlns:p14="http://schemas.microsoft.com/office/powerpoint/2010/main" val="145228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title="Artboard eee– 2.png"/>
          <p:cNvPicPr preferRelativeResize="0"/>
          <p:nvPr/>
        </p:nvPicPr>
        <p:blipFill rotWithShape="1">
          <a:blip r:embed="rId3">
            <a:alphaModFix/>
          </a:blip>
          <a:srcRect/>
          <a:stretch/>
        </p:blipFill>
        <p:spPr>
          <a:xfrm>
            <a:off x="0" y="0"/>
            <a:ext cx="9144008" cy="5143501"/>
          </a:xfrm>
          <a:prstGeom prst="rect">
            <a:avLst/>
          </a:prstGeom>
          <a:noFill/>
          <a:ln>
            <a:noFill/>
          </a:ln>
        </p:spPr>
      </p:pic>
      <p:pic>
        <p:nvPicPr>
          <p:cNvPr id="20" name="Picture 19">
            <a:extLst>
              <a:ext uri="{FF2B5EF4-FFF2-40B4-BE49-F238E27FC236}">
                <a16:creationId xmlns:a16="http://schemas.microsoft.com/office/drawing/2014/main" id="{326FE293-2ECB-C38A-F10A-F33FE85DE902}"/>
              </a:ext>
            </a:extLst>
          </p:cNvPr>
          <p:cNvPicPr>
            <a:picLocks noChangeAspect="1"/>
          </p:cNvPicPr>
          <p:nvPr/>
        </p:nvPicPr>
        <p:blipFill>
          <a:blip r:embed="rId4"/>
          <a:stretch>
            <a:fillRect/>
          </a:stretch>
        </p:blipFill>
        <p:spPr>
          <a:xfrm>
            <a:off x="4348264" y="57639"/>
            <a:ext cx="447472" cy="447472"/>
          </a:xfrm>
          <a:prstGeom prst="rect">
            <a:avLst/>
          </a:prstGeom>
        </p:spPr>
      </p:pic>
      <p:sp>
        <p:nvSpPr>
          <p:cNvPr id="3" name="Google Shape;100;p20">
            <a:extLst>
              <a:ext uri="{FF2B5EF4-FFF2-40B4-BE49-F238E27FC236}">
                <a16:creationId xmlns:a16="http://schemas.microsoft.com/office/drawing/2014/main" id="{8C169761-23D2-ADB1-FC98-AC1F4C8CCAD3}"/>
              </a:ext>
            </a:extLst>
          </p:cNvPr>
          <p:cNvSpPr txBox="1"/>
          <p:nvPr/>
        </p:nvSpPr>
        <p:spPr>
          <a:xfrm>
            <a:off x="0" y="505111"/>
            <a:ext cx="5259572" cy="419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mj-lt"/>
                <a:ea typeface="SF Pro Semibold" pitchFamily="2" charset="0"/>
                <a:cs typeface="SF Mono" panose="020B0009000002000000" pitchFamily="49" charset="0"/>
                <a:sym typeface="Google Sans Medium"/>
              </a:rPr>
              <a:t>Feature: Chain of Thought Reasoning (UI)</a:t>
            </a:r>
            <a:endParaRPr sz="1600" b="1" dirty="0">
              <a:solidFill>
                <a:schemeClr val="dk1"/>
              </a:solidFill>
              <a:latin typeface="+mj-lt"/>
              <a:ea typeface="SF Pro Heavy" pitchFamily="2" charset="0"/>
              <a:cs typeface="SF Mono" panose="020B0009000002000000" pitchFamily="49" charset="0"/>
              <a:sym typeface="Google Sans Medium"/>
            </a:endParaRPr>
          </a:p>
        </p:txBody>
      </p:sp>
      <p:pic>
        <p:nvPicPr>
          <p:cNvPr id="9" name="Picture 8">
            <a:extLst>
              <a:ext uri="{FF2B5EF4-FFF2-40B4-BE49-F238E27FC236}">
                <a16:creationId xmlns:a16="http://schemas.microsoft.com/office/drawing/2014/main" id="{8D50DBBC-4182-461D-02DE-CB228E965C42}"/>
              </a:ext>
            </a:extLst>
          </p:cNvPr>
          <p:cNvPicPr>
            <a:picLocks noChangeAspect="1"/>
          </p:cNvPicPr>
          <p:nvPr/>
        </p:nvPicPr>
        <p:blipFill>
          <a:blip r:embed="rId5"/>
          <a:stretch>
            <a:fillRect/>
          </a:stretch>
        </p:blipFill>
        <p:spPr>
          <a:xfrm>
            <a:off x="685800" y="924556"/>
            <a:ext cx="7772400" cy="4057893"/>
          </a:xfrm>
          <a:prstGeom prst="rect">
            <a:avLst/>
          </a:prstGeom>
        </p:spPr>
      </p:pic>
    </p:spTree>
    <p:extLst>
      <p:ext uri="{BB962C8B-B14F-4D97-AF65-F5344CB8AC3E}">
        <p14:creationId xmlns:p14="http://schemas.microsoft.com/office/powerpoint/2010/main" val="14543416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{65C73CBF-9A87-0749-BFC3-359620EFDFB7}tf16401378</Template>
  <TotalTime>360</TotalTime>
  <Words>1818</Words>
  <Application>Microsoft Macintosh PowerPoint</Application>
  <PresentationFormat>On-screen Show (16:9)</PresentationFormat>
  <Paragraphs>204</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SF Mono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Divyanshu Saxena</cp:lastModifiedBy>
  <cp:revision>8</cp:revision>
  <dcterms:modified xsi:type="dcterms:W3CDTF">2025-07-09T18:31:03Z</dcterms:modified>
</cp:coreProperties>
</file>